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59" r:id="rId5"/>
    <p:sldId id="261" r:id="rId6"/>
    <p:sldId id="263" r:id="rId7"/>
    <p:sldId id="262" r:id="rId8"/>
    <p:sldId id="265" r:id="rId9"/>
    <p:sldId id="266" r:id="rId10"/>
    <p:sldId id="267" r:id="rId11"/>
    <p:sldId id="268" r:id="rId12"/>
    <p:sldId id="270" r:id="rId13"/>
    <p:sldId id="271" r:id="rId14"/>
    <p:sldId id="273" r:id="rId15"/>
    <p:sldId id="276" r:id="rId16"/>
    <p:sldId id="274" r:id="rId17"/>
    <p:sldId id="277" r:id="rId18"/>
    <p:sldId id="278" r:id="rId19"/>
    <p:sldId id="279"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45D7"/>
    <a:srgbClr val="F1F2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05"/>
    <p:restoredTop sz="94650"/>
  </p:normalViewPr>
  <p:slideViewPr>
    <p:cSldViewPr snapToGrid="0">
      <p:cViewPr varScale="1">
        <p:scale>
          <a:sx n="120" d="100"/>
          <a:sy n="120"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CCD34B-DD7C-FC1E-C368-AAF636451037}"/>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5340543D-B905-06E1-77A2-AF00B12D7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126E9B83-18DB-F721-C3EB-54C3E5E5F9F6}"/>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40DDC4EF-28AA-EDE8-866E-520DEBC367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3D31A0-D8C2-5A79-4AF8-BE7FDA6C36DB}"/>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127278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4095E-3F88-8AB8-79AF-F6031FAACF69}"/>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31AC7B78-94B6-E73B-4512-42D703F65233}"/>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12028C9-65A9-520C-87B3-46A112FF2907}"/>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F0DC9CD3-3EE4-FBB3-E75D-205AF7D03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22C162-E440-87EF-7221-60133EF45273}"/>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63273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F7AD601-6A2F-6DBE-0706-0097F3960BB9}"/>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572421D8-5253-E17E-23FB-4C49921F4D97}"/>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C7DBEBDA-F25A-0488-9EB5-69678BF709D7}"/>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3043122C-6EBC-4D7E-AFCD-2E5E9AE64A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3826FE-096F-2EFE-02D6-3234E9769C88}"/>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82001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247FE-B23E-1072-AE26-4B1BAFCA5FE3}"/>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7D77E935-DDDE-031A-75A3-D3BA2E3BA19C}"/>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3DAC7B07-AEBE-5811-2AC9-FC46E8D9ED39}"/>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4868F830-2125-D38B-7979-8AECFD04BB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9369E6-DD7A-2EDA-BA47-02BFC9D47064}"/>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9138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1354F-C88C-24E0-7EAD-D8F8DEEC8B0E}"/>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7494FA8C-956E-5FC4-A7A9-F8A5E205B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77AA6BE8-BCEC-2B95-5C94-1377E462ACB9}"/>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04158CCD-CB31-10F1-604F-0F1B94268D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A159E3-F2EE-CED8-B19C-9A0E14AB2332}"/>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18102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0176D7-E949-3F75-C322-BBF2D221CF44}"/>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38873EF7-B456-3309-3D17-A5903E4A9239}"/>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9D9B2B07-3D36-1DE4-A99A-E0D0E3F37F7A}"/>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6FA0C3B2-AC5C-1220-5E67-920D2E295DB3}"/>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6" name="Espace réservé du pied de page 5">
            <a:extLst>
              <a:ext uri="{FF2B5EF4-FFF2-40B4-BE49-F238E27FC236}">
                <a16:creationId xmlns:a16="http://schemas.microsoft.com/office/drawing/2014/main" id="{69FB0362-B692-8AD9-3A80-83CE39163C0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B3F1AB-E168-F596-14AC-9062900DF55C}"/>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2429388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EDD03-D200-4A2E-F2E7-91385D2501D3}"/>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CBB40090-9070-2E41-8474-D0BB96829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9FDE888D-F3BB-27C6-BC0C-4D65122336BA}"/>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86B88774-CE7E-03FE-2B6F-49D73EAACB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11D95544-E6D8-25D6-F21B-C29D7630B86C}"/>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29319638-69C7-B5D9-1411-A7F6912459BF}"/>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8" name="Espace réservé du pied de page 7">
            <a:extLst>
              <a:ext uri="{FF2B5EF4-FFF2-40B4-BE49-F238E27FC236}">
                <a16:creationId xmlns:a16="http://schemas.microsoft.com/office/drawing/2014/main" id="{6F32D78B-58A3-356D-F397-DA9CD68BE8B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BF8FCA1-9EC5-8BD4-8BC5-5115EF032EDA}"/>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3696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5C78C5-0458-90C8-0B9A-CD22365689F0}"/>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7C233DF6-EA21-0394-1E0F-D3997C01BF3F}"/>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4" name="Espace réservé du pied de page 3">
            <a:extLst>
              <a:ext uri="{FF2B5EF4-FFF2-40B4-BE49-F238E27FC236}">
                <a16:creationId xmlns:a16="http://schemas.microsoft.com/office/drawing/2014/main" id="{C39E923D-1A2C-12AE-4046-B4422B25D8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27A343C-15D7-3086-774F-52F609BDE843}"/>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02777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F862F96-07B7-7978-6FC3-8293C2008A1F}"/>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3" name="Espace réservé du pied de page 2">
            <a:extLst>
              <a:ext uri="{FF2B5EF4-FFF2-40B4-BE49-F238E27FC236}">
                <a16:creationId xmlns:a16="http://schemas.microsoft.com/office/drawing/2014/main" id="{9188263F-EF8B-2810-8E8D-49C559B2B84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55E0C61-08C8-1E8F-8859-388520FE8401}"/>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43916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BF7C11-055F-6C19-DF4D-C30DFCE3CA68}"/>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574DD80E-639F-F825-2C1E-34030E5B98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090875D5-BAC1-F302-6B97-773447F29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77AE819B-F1EC-BEEE-2048-9BAE7DF579F4}"/>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6" name="Espace réservé du pied de page 5">
            <a:extLst>
              <a:ext uri="{FF2B5EF4-FFF2-40B4-BE49-F238E27FC236}">
                <a16:creationId xmlns:a16="http://schemas.microsoft.com/office/drawing/2014/main" id="{374988D9-5E92-1861-35AA-3D05577DC0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715CD6D-7035-F657-06BF-9DD32866E471}"/>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5022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8D150F-4DE6-7F3D-2C17-5605227AE00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FB1CE1D5-7D31-82CB-CAD8-FD3E390E9F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843DDB-25A7-5D6F-8CA8-25270D344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6633500B-5769-8580-E9F9-92AECF6C003B}"/>
              </a:ext>
            </a:extLst>
          </p:cNvPr>
          <p:cNvSpPr>
            <a:spLocks noGrp="1"/>
          </p:cNvSpPr>
          <p:nvPr>
            <p:ph type="dt" sz="half" idx="10"/>
          </p:nvPr>
        </p:nvSpPr>
        <p:spPr/>
        <p:txBody>
          <a:bodyPr/>
          <a:lstStyle/>
          <a:p>
            <a:fld id="{CFDE04A8-542F-AF4E-BCB3-3A64CFE9FEBE}" type="datetimeFigureOut">
              <a:rPr lang="fr-FR" smtClean="0"/>
              <a:t>02/11/2022</a:t>
            </a:fld>
            <a:endParaRPr lang="fr-FR"/>
          </a:p>
        </p:txBody>
      </p:sp>
      <p:sp>
        <p:nvSpPr>
          <p:cNvPr id="6" name="Espace réservé du pied de page 5">
            <a:extLst>
              <a:ext uri="{FF2B5EF4-FFF2-40B4-BE49-F238E27FC236}">
                <a16:creationId xmlns:a16="http://schemas.microsoft.com/office/drawing/2014/main" id="{CF0E63CD-C7D1-D299-6F03-B32C838926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7D12F8F-65FC-B23D-DAAD-02DE09FFB597}"/>
              </a:ext>
            </a:extLst>
          </p:cNvPr>
          <p:cNvSpPr>
            <a:spLocks noGrp="1"/>
          </p:cNvSpPr>
          <p:nvPr>
            <p:ph type="sldNum" sz="quarter" idx="12"/>
          </p:nvPr>
        </p:nvSpPr>
        <p:spPr/>
        <p:txBody>
          <a:bodyPr/>
          <a:lstStyle/>
          <a:p>
            <a:fld id="{D77D8CBC-F7B2-754D-9669-08274B1958DD}" type="slidenum">
              <a:rPr lang="fr-FR" smtClean="0"/>
              <a:t>‹n°›</a:t>
            </a:fld>
            <a:endParaRPr lang="fr-FR"/>
          </a:p>
        </p:txBody>
      </p:sp>
    </p:spTree>
    <p:extLst>
      <p:ext uri="{BB962C8B-B14F-4D97-AF65-F5344CB8AC3E}">
        <p14:creationId xmlns:p14="http://schemas.microsoft.com/office/powerpoint/2010/main" val="338652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10030C4-DBD7-C292-3D5B-AF6FD426C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7E6E5E61-0BE4-C40D-BC94-59C6241A0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A2AD211F-6451-1FB9-0693-E9555E4850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E04A8-542F-AF4E-BCB3-3A64CFE9FEBE}" type="datetimeFigureOut">
              <a:rPr lang="fr-FR" smtClean="0"/>
              <a:t>02/11/2022</a:t>
            </a:fld>
            <a:endParaRPr lang="fr-FR"/>
          </a:p>
        </p:txBody>
      </p:sp>
      <p:sp>
        <p:nvSpPr>
          <p:cNvPr id="5" name="Espace réservé du pied de page 4">
            <a:extLst>
              <a:ext uri="{FF2B5EF4-FFF2-40B4-BE49-F238E27FC236}">
                <a16:creationId xmlns:a16="http://schemas.microsoft.com/office/drawing/2014/main" id="{EB8537AB-FE4C-F406-0C25-DFB859CB9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C56604B-4FBA-BA76-3087-870BC4687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D8CBC-F7B2-754D-9669-08274B1958DD}" type="slidenum">
              <a:rPr lang="fr-FR" smtClean="0"/>
              <a:t>‹n°›</a:t>
            </a:fld>
            <a:endParaRPr lang="fr-FR"/>
          </a:p>
        </p:txBody>
      </p:sp>
    </p:spTree>
    <p:extLst>
      <p:ext uri="{BB962C8B-B14F-4D97-AF65-F5344CB8AC3E}">
        <p14:creationId xmlns:p14="http://schemas.microsoft.com/office/powerpoint/2010/main" val="4020886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JUQnhiZirKQ&amp;ab_channel=TheOceanCleanup" TargetMode="External"/><Relationship Id="rId7" Type="http://schemas.openxmlformats.org/officeDocument/2006/relationships/hyperlink" Target="https://www.thegoodgoods.fr/societe/plogging-jogging-ramassage-dechets/#:~:text=Le%20%E2%80%9Cplogging%E2%80%9D%20ou%20%E2%80%9C%C3%A9cojogging,)%20et%20de%20%E2%80%9Cjogging%E2%80%9D" TargetMode="External"/><Relationship Id="rId2" Type="http://schemas.openxmlformats.org/officeDocument/2006/relationships/hyperlink" Target="https://www.tiktok.com/@theoceancleanup/video/7156613859384577285?is_from_webapp=v1&amp;item_id=7156613859384577285" TargetMode="External"/><Relationship Id="rId1" Type="http://schemas.openxmlformats.org/officeDocument/2006/relationships/slideLayout" Target="../slideLayouts/slideLayout1.xml"/><Relationship Id="rId6" Type="http://schemas.openxmlformats.org/officeDocument/2006/relationships/hyperlink" Target="https://www.facebook.com/watch/?v=1015444902537959" TargetMode="External"/><Relationship Id="rId5" Type="http://schemas.openxmlformats.org/officeDocument/2006/relationships/hyperlink" Target="https://youtu.be/8oGaAMYyj_s" TargetMode="External"/><Relationship Id="rId4" Type="http://schemas.openxmlformats.org/officeDocument/2006/relationships/hyperlink" Target="https://shorelinecleanup.org/ca"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AD9CFD8-ACA5-F1EA-247A-731342D939EF}"/>
              </a:ext>
            </a:extLst>
          </p:cNvPr>
          <p:cNvPicPr>
            <a:picLocks noChangeAspect="1"/>
          </p:cNvPicPr>
          <p:nvPr/>
        </p:nvPicPr>
        <p:blipFill>
          <a:blip r:embed="rId2"/>
          <a:stretch>
            <a:fillRect/>
          </a:stretch>
        </p:blipFill>
        <p:spPr>
          <a:xfrm>
            <a:off x="4756150" y="1317625"/>
            <a:ext cx="2679700" cy="1193800"/>
          </a:xfrm>
          <a:prstGeom prst="rect">
            <a:avLst/>
          </a:prstGeom>
        </p:spPr>
      </p:pic>
      <p:sp>
        <p:nvSpPr>
          <p:cNvPr id="8" name="ZoneTexte 7">
            <a:extLst>
              <a:ext uri="{FF2B5EF4-FFF2-40B4-BE49-F238E27FC236}">
                <a16:creationId xmlns:a16="http://schemas.microsoft.com/office/drawing/2014/main" id="{6C52841B-BC33-9622-A0DF-F853915F99D2}"/>
              </a:ext>
            </a:extLst>
          </p:cNvPr>
          <p:cNvSpPr txBox="1"/>
          <p:nvPr/>
        </p:nvSpPr>
        <p:spPr>
          <a:xfrm>
            <a:off x="1581150" y="1671638"/>
            <a:ext cx="9029699" cy="2339102"/>
          </a:xfrm>
          <a:prstGeom prst="rect">
            <a:avLst/>
          </a:prstGeom>
          <a:noFill/>
        </p:spPr>
        <p:txBody>
          <a:bodyPr wrap="square" rtlCol="0">
            <a:spAutoFit/>
          </a:bodyPr>
          <a:lstStyle/>
          <a:p>
            <a:pPr algn="ctr"/>
            <a:r>
              <a:rPr lang="fr-FR" sz="11000" dirty="0">
                <a:solidFill>
                  <a:srgbClr val="8745D7"/>
                </a:solidFill>
                <a:latin typeface="DM Sans" pitchFamily="2" charset="77"/>
                <a:cs typeface="Arial" panose="020B0604020202020204" pitchFamily="34" charset="0"/>
              </a:rPr>
              <a:t>PLASTIQUE</a:t>
            </a:r>
          </a:p>
          <a:p>
            <a:pPr algn="ctr"/>
            <a:r>
              <a:rPr lang="fr-FR" sz="3600" dirty="0">
                <a:solidFill>
                  <a:srgbClr val="8745D7"/>
                </a:solidFill>
                <a:latin typeface="DM Sans" pitchFamily="2" charset="77"/>
              </a:rPr>
              <a:t>Une production du</a:t>
            </a:r>
          </a:p>
        </p:txBody>
      </p:sp>
      <p:pic>
        <p:nvPicPr>
          <p:cNvPr id="3" name="Image 2">
            <a:extLst>
              <a:ext uri="{FF2B5EF4-FFF2-40B4-BE49-F238E27FC236}">
                <a16:creationId xmlns:a16="http://schemas.microsoft.com/office/drawing/2014/main" id="{5E0DD615-8ED4-7530-1E92-B1CA21A8BD61}"/>
              </a:ext>
            </a:extLst>
          </p:cNvPr>
          <p:cNvPicPr>
            <a:picLocks noChangeAspect="1"/>
          </p:cNvPicPr>
          <p:nvPr/>
        </p:nvPicPr>
        <p:blipFill>
          <a:blip r:embed="rId3"/>
          <a:stretch>
            <a:fillRect/>
          </a:stretch>
        </p:blipFill>
        <p:spPr>
          <a:xfrm>
            <a:off x="4267239" y="4364753"/>
            <a:ext cx="3657519" cy="1445381"/>
          </a:xfrm>
          <a:prstGeom prst="rect">
            <a:avLst/>
          </a:prstGeom>
        </p:spPr>
      </p:pic>
    </p:spTree>
    <p:extLst>
      <p:ext uri="{BB962C8B-B14F-4D97-AF65-F5344CB8AC3E}">
        <p14:creationId xmlns:p14="http://schemas.microsoft.com/office/powerpoint/2010/main" val="191965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209550" y="1151243"/>
            <a:ext cx="8863013" cy="584775"/>
          </a:xfrm>
          <a:prstGeom prst="rect">
            <a:avLst/>
          </a:prstGeom>
          <a:noFill/>
        </p:spPr>
        <p:txBody>
          <a:bodyPr wrap="square" rtlCol="0">
            <a:spAutoFit/>
          </a:bodyPr>
          <a:lstStyle/>
          <a:p>
            <a:r>
              <a:rPr lang="fr-FR" sz="3200" dirty="0">
                <a:solidFill>
                  <a:srgbClr val="8745D7"/>
                </a:solidFill>
                <a:latin typeface="DM Sans" pitchFamily="2" charset="77"/>
              </a:rPr>
              <a:t>Voici les définitions réelles des personnages.</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Arial" panose="020B0604020202020204" pitchFamily="34" charset="0"/>
                <a:cs typeface="Arial" panose="020B0604020202020204" pitchFamily="34" charset="0"/>
              </a:rPr>
              <a:t>Le jeu masqué</a:t>
            </a:r>
            <a:endParaRPr lang="fr-FR" sz="6000" dirty="0">
              <a:solidFill>
                <a:srgbClr val="8745D7"/>
              </a:solidFill>
            </a:endParaRPr>
          </a:p>
        </p:txBody>
      </p:sp>
      <p:pic>
        <p:nvPicPr>
          <p:cNvPr id="3" name="Image 2">
            <a:extLst>
              <a:ext uri="{FF2B5EF4-FFF2-40B4-BE49-F238E27FC236}">
                <a16:creationId xmlns:a16="http://schemas.microsoft.com/office/drawing/2014/main" id="{371ADDB5-A1F8-310C-9397-A33A06E7FFF7}"/>
              </a:ext>
            </a:extLst>
          </p:cNvPr>
          <p:cNvPicPr>
            <a:picLocks noChangeAspect="1"/>
          </p:cNvPicPr>
          <p:nvPr/>
        </p:nvPicPr>
        <p:blipFill>
          <a:blip r:embed="rId2"/>
          <a:stretch>
            <a:fillRect/>
          </a:stretch>
        </p:blipFill>
        <p:spPr>
          <a:xfrm>
            <a:off x="6900863" y="12325"/>
            <a:ext cx="5291137" cy="6845675"/>
          </a:xfrm>
          <a:prstGeom prst="rect">
            <a:avLst/>
          </a:prstGeom>
        </p:spPr>
      </p:pic>
      <p:sp>
        <p:nvSpPr>
          <p:cNvPr id="6" name="ZoneTexte 5">
            <a:extLst>
              <a:ext uri="{FF2B5EF4-FFF2-40B4-BE49-F238E27FC236}">
                <a16:creationId xmlns:a16="http://schemas.microsoft.com/office/drawing/2014/main" id="{2DE1BDE7-8348-976F-6A6A-85CBDC198E75}"/>
              </a:ext>
            </a:extLst>
          </p:cNvPr>
          <p:cNvSpPr txBox="1"/>
          <p:nvPr/>
        </p:nvSpPr>
        <p:spPr>
          <a:xfrm>
            <a:off x="209550" y="2560295"/>
            <a:ext cx="7958137" cy="2677656"/>
          </a:xfrm>
          <a:prstGeom prst="rect">
            <a:avLst/>
          </a:prstGeom>
          <a:noFill/>
        </p:spPr>
        <p:txBody>
          <a:bodyPr wrap="square">
            <a:spAutoFit/>
          </a:bodyPr>
          <a:lstStyle/>
          <a:p>
            <a:pPr algn="just"/>
            <a:r>
              <a:rPr lang="fr-CA" sz="2400" b="0" i="0" dirty="0">
                <a:solidFill>
                  <a:srgbClr val="8745D7"/>
                </a:solidFill>
                <a:effectLst/>
                <a:latin typeface="DM Sans" pitchFamily="2" charset="77"/>
              </a:rPr>
              <a:t>Jadis, </a:t>
            </a:r>
            <a:r>
              <a:rPr lang="fr-CA" sz="2400" b="1" i="0" dirty="0">
                <a:solidFill>
                  <a:srgbClr val="8745D7"/>
                </a:solidFill>
                <a:effectLst/>
                <a:latin typeface="DM Sans" pitchFamily="2" charset="77"/>
              </a:rPr>
              <a:t>Madeleine </a:t>
            </a:r>
            <a:r>
              <a:rPr lang="fr-CA" sz="2400" b="0" i="0" dirty="0">
                <a:solidFill>
                  <a:srgbClr val="8745D7"/>
                </a:solidFill>
                <a:effectLst/>
                <a:latin typeface="DM Sans" pitchFamily="2" charset="77"/>
              </a:rPr>
              <a:t>était sans logis. Elle vivait dans la rue. Ramassée par inadvertance avec les détritus, elle a atterri sur le continent de Plastique dans un voyage de benne à ordure. N’ayant vu personne depuis longtemps, les mouettes qui vivent sur le continent de plastique sont maintenant ses meilleures amies. Elle se sent, malgré tout, un peu seule. </a:t>
            </a:r>
            <a:endParaRPr lang="fr-FR" sz="2400" dirty="0">
              <a:solidFill>
                <a:srgbClr val="8745D7"/>
              </a:solidFill>
              <a:latin typeface="DM Sans" pitchFamily="2" charset="77"/>
            </a:endParaRPr>
          </a:p>
        </p:txBody>
      </p:sp>
    </p:spTree>
    <p:extLst>
      <p:ext uri="{BB962C8B-B14F-4D97-AF65-F5344CB8AC3E}">
        <p14:creationId xmlns:p14="http://schemas.microsoft.com/office/powerpoint/2010/main" val="650010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209550" y="1151243"/>
            <a:ext cx="8863013" cy="584775"/>
          </a:xfrm>
          <a:prstGeom prst="rect">
            <a:avLst/>
          </a:prstGeom>
          <a:noFill/>
        </p:spPr>
        <p:txBody>
          <a:bodyPr wrap="square" rtlCol="0">
            <a:spAutoFit/>
          </a:bodyPr>
          <a:lstStyle/>
          <a:p>
            <a:r>
              <a:rPr lang="fr-FR" sz="3200" dirty="0">
                <a:solidFill>
                  <a:srgbClr val="8745D7"/>
                </a:solidFill>
                <a:latin typeface="DM Sans" pitchFamily="2" charset="77"/>
              </a:rPr>
              <a:t>Voici les définitions réelles des personnages.</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Le jeu masqué</a:t>
            </a:r>
            <a:endParaRPr lang="fr-FR" sz="6000" dirty="0">
              <a:solidFill>
                <a:srgbClr val="8745D7"/>
              </a:solidFill>
              <a:latin typeface="DM Sans" pitchFamily="2" charset="77"/>
            </a:endParaRPr>
          </a:p>
        </p:txBody>
      </p:sp>
      <p:pic>
        <p:nvPicPr>
          <p:cNvPr id="4" name="Image 3">
            <a:extLst>
              <a:ext uri="{FF2B5EF4-FFF2-40B4-BE49-F238E27FC236}">
                <a16:creationId xmlns:a16="http://schemas.microsoft.com/office/drawing/2014/main" id="{C032E560-9595-B500-345C-D04BEA986F57}"/>
              </a:ext>
            </a:extLst>
          </p:cNvPr>
          <p:cNvPicPr>
            <a:picLocks noChangeAspect="1"/>
          </p:cNvPicPr>
          <p:nvPr/>
        </p:nvPicPr>
        <p:blipFill>
          <a:blip r:embed="rId2"/>
          <a:stretch>
            <a:fillRect/>
          </a:stretch>
        </p:blipFill>
        <p:spPr>
          <a:xfrm>
            <a:off x="7443758" y="985839"/>
            <a:ext cx="4538692" cy="5872162"/>
          </a:xfrm>
          <a:prstGeom prst="rect">
            <a:avLst/>
          </a:prstGeom>
        </p:spPr>
      </p:pic>
      <p:sp>
        <p:nvSpPr>
          <p:cNvPr id="9" name="ZoneTexte 8">
            <a:extLst>
              <a:ext uri="{FF2B5EF4-FFF2-40B4-BE49-F238E27FC236}">
                <a16:creationId xmlns:a16="http://schemas.microsoft.com/office/drawing/2014/main" id="{8FA034EA-243E-07E2-9026-23C2DA1D6153}"/>
              </a:ext>
            </a:extLst>
          </p:cNvPr>
          <p:cNvSpPr txBox="1"/>
          <p:nvPr/>
        </p:nvSpPr>
        <p:spPr>
          <a:xfrm>
            <a:off x="357158" y="2398426"/>
            <a:ext cx="7086600" cy="3046988"/>
          </a:xfrm>
          <a:prstGeom prst="rect">
            <a:avLst/>
          </a:prstGeom>
          <a:noFill/>
        </p:spPr>
        <p:txBody>
          <a:bodyPr wrap="square">
            <a:spAutoFit/>
          </a:bodyPr>
          <a:lstStyle/>
          <a:p>
            <a:pPr algn="just"/>
            <a:r>
              <a:rPr lang="fr-CA" sz="2400" b="0" i="0" dirty="0">
                <a:solidFill>
                  <a:srgbClr val="8745D7"/>
                </a:solidFill>
                <a:effectLst/>
                <a:latin typeface="DM Sans" pitchFamily="2" charset="77"/>
              </a:rPr>
              <a:t>Négociateur hors pair, </a:t>
            </a:r>
            <a:r>
              <a:rPr lang="fr-CA" sz="2400" b="1" i="0" dirty="0">
                <a:solidFill>
                  <a:srgbClr val="8745D7"/>
                </a:solidFill>
                <a:effectLst/>
                <a:latin typeface="DM Sans" pitchFamily="2" charset="77"/>
              </a:rPr>
              <a:t>Le </a:t>
            </a:r>
            <a:r>
              <a:rPr lang="fr-CA" sz="2400" b="1" i="0" dirty="0" err="1">
                <a:solidFill>
                  <a:srgbClr val="8745D7"/>
                </a:solidFill>
                <a:effectLst/>
                <a:latin typeface="DM Sans" pitchFamily="2" charset="77"/>
              </a:rPr>
              <a:t>Cracheux</a:t>
            </a:r>
            <a:r>
              <a:rPr lang="fr-CA" sz="2400" b="1" i="0" dirty="0">
                <a:solidFill>
                  <a:srgbClr val="8745D7"/>
                </a:solidFill>
                <a:effectLst/>
                <a:latin typeface="DM Sans" pitchFamily="2" charset="77"/>
              </a:rPr>
              <a:t> </a:t>
            </a:r>
            <a:r>
              <a:rPr lang="fr-CA" sz="2400" b="0" i="0" dirty="0">
                <a:solidFill>
                  <a:srgbClr val="8745D7"/>
                </a:solidFill>
                <a:effectLst/>
                <a:latin typeface="DM Sans" pitchFamily="2" charset="77"/>
              </a:rPr>
              <a:t>tire son nom de sa vilaine habitude de cracher lorsqu'il scelle une entente. C'est un requin des affaires et          « patenteux » de première qui profite de toutes les occasions pour s’enrichir, que ce soit sur le dos de sa mère, de ses amis ou encore de la planète. Il est Inventeur, rusé et ingénieux. Pour lui, toute « business » est bonne si ça rapporte. </a:t>
            </a:r>
            <a:endParaRPr lang="fr-FR" sz="2400" dirty="0">
              <a:solidFill>
                <a:srgbClr val="8745D7"/>
              </a:solidFill>
              <a:latin typeface="DM Sans" pitchFamily="2" charset="77"/>
            </a:endParaRPr>
          </a:p>
        </p:txBody>
      </p:sp>
    </p:spTree>
    <p:extLst>
      <p:ext uri="{BB962C8B-B14F-4D97-AF65-F5344CB8AC3E}">
        <p14:creationId xmlns:p14="http://schemas.microsoft.com/office/powerpoint/2010/main" val="141322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0" y="1151243"/>
            <a:ext cx="9029699" cy="4154984"/>
          </a:xfrm>
          <a:prstGeom prst="rect">
            <a:avLst/>
          </a:prstGeom>
          <a:noFill/>
        </p:spPr>
        <p:txBody>
          <a:bodyPr wrap="square" rtlCol="0">
            <a:spAutoFit/>
          </a:bodyPr>
          <a:lstStyle/>
          <a:p>
            <a:endParaRPr lang="fr-FR" sz="4000" dirty="0">
              <a:solidFill>
                <a:srgbClr val="8745D7"/>
              </a:solidFill>
            </a:endParaRPr>
          </a:p>
          <a:p>
            <a:pPr algn="just"/>
            <a:r>
              <a:rPr lang="fr-FR" sz="3200" dirty="0">
                <a:solidFill>
                  <a:srgbClr val="8745D7"/>
                </a:solidFill>
                <a:latin typeface="DM Sans" pitchFamily="2" charset="77"/>
              </a:rPr>
              <a:t>Le titre de la pièce est </a:t>
            </a:r>
            <a:r>
              <a:rPr lang="fr-FR" sz="3200" i="1" dirty="0">
                <a:solidFill>
                  <a:srgbClr val="8745D7"/>
                </a:solidFill>
                <a:latin typeface="DM Sans" pitchFamily="2" charset="77"/>
              </a:rPr>
              <a:t>PLASTIQUE</a:t>
            </a:r>
            <a:r>
              <a:rPr lang="fr-FR" sz="3200" dirty="0">
                <a:solidFill>
                  <a:srgbClr val="8745D7"/>
                </a:solidFill>
                <a:latin typeface="DM Sans" pitchFamily="2" charset="77"/>
              </a:rPr>
              <a:t>. Pourquoi selon vous?</a:t>
            </a:r>
          </a:p>
          <a:p>
            <a:pPr algn="just"/>
            <a:endParaRPr lang="fr-FR" sz="3200" dirty="0">
              <a:solidFill>
                <a:srgbClr val="8745D7"/>
              </a:solidFill>
              <a:latin typeface="DM Sans" pitchFamily="2" charset="77"/>
            </a:endParaRPr>
          </a:p>
          <a:p>
            <a:pPr algn="just"/>
            <a:r>
              <a:rPr lang="fr-FR" sz="3200" dirty="0">
                <a:solidFill>
                  <a:srgbClr val="8745D7"/>
                </a:solidFill>
                <a:latin typeface="DM Sans" pitchFamily="2" charset="77"/>
              </a:rPr>
              <a:t>Avec ce titre, devinez dans quel lieu la pièce de théâtre se déroule.</a:t>
            </a:r>
          </a:p>
          <a:p>
            <a:pPr algn="just"/>
            <a:endParaRPr lang="fr-FR" sz="3200" dirty="0">
              <a:solidFill>
                <a:srgbClr val="8745D7"/>
              </a:solidFill>
              <a:latin typeface="DM Sans" pitchFamily="2" charset="77"/>
            </a:endParaRPr>
          </a:p>
          <a:p>
            <a:endParaRPr lang="fr-FR" sz="3200" dirty="0">
              <a:solidFill>
                <a:srgbClr val="8745D7"/>
              </a:solidFill>
            </a:endParaRPr>
          </a:p>
        </p:txBody>
      </p:sp>
      <p:sp>
        <p:nvSpPr>
          <p:cNvPr id="3" name="ZoneTexte 2">
            <a:extLst>
              <a:ext uri="{FF2B5EF4-FFF2-40B4-BE49-F238E27FC236}">
                <a16:creationId xmlns:a16="http://schemas.microsoft.com/office/drawing/2014/main" id="{126BAD6D-E1CC-A3A7-B58F-54BA6D8AF462}"/>
              </a:ext>
            </a:extLst>
          </p:cNvPr>
          <p:cNvSpPr txBox="1"/>
          <p:nvPr/>
        </p:nvSpPr>
        <p:spPr>
          <a:xfrm>
            <a:off x="5257800" y="135580"/>
            <a:ext cx="693420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B. La scénographie</a:t>
            </a:r>
            <a:endParaRPr lang="fr-FR" sz="6000" dirty="0">
              <a:solidFill>
                <a:srgbClr val="8745D7"/>
              </a:solidFill>
              <a:latin typeface="DM Sans" pitchFamily="2" charset="77"/>
            </a:endParaRPr>
          </a:p>
        </p:txBody>
      </p:sp>
    </p:spTree>
    <p:extLst>
      <p:ext uri="{BB962C8B-B14F-4D97-AF65-F5344CB8AC3E}">
        <p14:creationId xmlns:p14="http://schemas.microsoft.com/office/powerpoint/2010/main" val="593953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923926" y="2165655"/>
            <a:ext cx="9029699" cy="3046988"/>
          </a:xfrm>
          <a:prstGeom prst="rect">
            <a:avLst/>
          </a:prstGeom>
          <a:noFill/>
        </p:spPr>
        <p:txBody>
          <a:bodyPr wrap="square" rtlCol="0">
            <a:spAutoFit/>
          </a:bodyPr>
          <a:lstStyle/>
          <a:p>
            <a:r>
              <a:rPr lang="fr-FR" sz="3200" dirty="0" err="1">
                <a:solidFill>
                  <a:srgbClr val="8745D7"/>
                </a:solidFill>
                <a:latin typeface="DM Sans" pitchFamily="2" charset="77"/>
              </a:rPr>
              <a:t>Seul.e</a:t>
            </a:r>
            <a:r>
              <a:rPr lang="fr-FR" sz="3200" dirty="0">
                <a:solidFill>
                  <a:srgbClr val="8745D7"/>
                </a:solidFill>
                <a:latin typeface="DM Sans" pitchFamily="2" charset="77"/>
              </a:rPr>
              <a:t>, choisissez un objet de plastique qui fait partie du quotidien et dessinez le décor de la pièce (selon vous) en utilisant seulement une accumulation de cet objet choisi.</a:t>
            </a:r>
          </a:p>
          <a:p>
            <a:endParaRPr lang="fr-FR" sz="3200" dirty="0">
              <a:solidFill>
                <a:srgbClr val="8745D7"/>
              </a:solidFill>
            </a:endParaRPr>
          </a:p>
          <a:p>
            <a:endParaRPr lang="fr-FR" sz="3200" dirty="0">
              <a:solidFill>
                <a:srgbClr val="8745D7"/>
              </a:solidFill>
            </a:endParaRPr>
          </a:p>
        </p:txBody>
      </p:sp>
      <p:sp>
        <p:nvSpPr>
          <p:cNvPr id="3" name="ZoneTexte 2">
            <a:extLst>
              <a:ext uri="{FF2B5EF4-FFF2-40B4-BE49-F238E27FC236}">
                <a16:creationId xmlns:a16="http://schemas.microsoft.com/office/drawing/2014/main" id="{126BAD6D-E1CC-A3A7-B58F-54BA6D8AF462}"/>
              </a:ext>
            </a:extLst>
          </p:cNvPr>
          <p:cNvSpPr txBox="1"/>
          <p:nvPr/>
        </p:nvSpPr>
        <p:spPr>
          <a:xfrm>
            <a:off x="5678805" y="106680"/>
            <a:ext cx="693420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La scénographie</a:t>
            </a:r>
            <a:endParaRPr lang="fr-FR" sz="6000" dirty="0">
              <a:solidFill>
                <a:srgbClr val="8745D7"/>
              </a:solidFill>
              <a:latin typeface="DM Sans" pitchFamily="2" charset="77"/>
            </a:endParaRPr>
          </a:p>
        </p:txBody>
      </p:sp>
    </p:spTree>
    <p:extLst>
      <p:ext uri="{BB962C8B-B14F-4D97-AF65-F5344CB8AC3E}">
        <p14:creationId xmlns:p14="http://schemas.microsoft.com/office/powerpoint/2010/main" val="135449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F106096-9ECE-42C3-6B8E-F716A7A7D2F7}"/>
              </a:ext>
            </a:extLst>
          </p:cNvPr>
          <p:cNvPicPr>
            <a:picLocks noChangeAspect="1"/>
          </p:cNvPicPr>
          <p:nvPr/>
        </p:nvPicPr>
        <p:blipFill>
          <a:blip r:embed="rId2"/>
          <a:stretch>
            <a:fillRect/>
          </a:stretch>
        </p:blipFill>
        <p:spPr>
          <a:xfrm>
            <a:off x="0" y="0"/>
            <a:ext cx="10115550" cy="6864123"/>
          </a:xfrm>
          <a:prstGeom prst="rect">
            <a:avLst/>
          </a:prstGeom>
        </p:spPr>
      </p:pic>
      <p:sp>
        <p:nvSpPr>
          <p:cNvPr id="8" name="ZoneTexte 7">
            <a:extLst>
              <a:ext uri="{FF2B5EF4-FFF2-40B4-BE49-F238E27FC236}">
                <a16:creationId xmlns:a16="http://schemas.microsoft.com/office/drawing/2014/main" id="{6C52841B-BC33-9622-A0DF-F853915F99D2}"/>
              </a:ext>
            </a:extLst>
          </p:cNvPr>
          <p:cNvSpPr txBox="1"/>
          <p:nvPr/>
        </p:nvSpPr>
        <p:spPr>
          <a:xfrm>
            <a:off x="180976" y="1413865"/>
            <a:ext cx="9029699" cy="2062103"/>
          </a:xfrm>
          <a:prstGeom prst="rect">
            <a:avLst/>
          </a:prstGeom>
          <a:solidFill>
            <a:srgbClr val="F1F2E4">
              <a:alpha val="39899"/>
            </a:srgbClr>
          </a:solidFill>
        </p:spPr>
        <p:txBody>
          <a:bodyPr wrap="square" rtlCol="0">
            <a:spAutoFit/>
          </a:bodyPr>
          <a:lstStyle/>
          <a:p>
            <a:pPr algn="just"/>
            <a:r>
              <a:rPr lang="fr-FR" sz="3200" dirty="0">
                <a:solidFill>
                  <a:srgbClr val="8745D7"/>
                </a:solidFill>
                <a:latin typeface="DM Sans" pitchFamily="2" charset="77"/>
              </a:rPr>
              <a:t>La pièce de théâtre que vous allez voir se déroule sur le continent de plastique. </a:t>
            </a:r>
          </a:p>
          <a:p>
            <a:pPr marL="457200" indent="-457200" algn="just">
              <a:buFontTx/>
              <a:buChar char="-"/>
            </a:pPr>
            <a:r>
              <a:rPr lang="fr-FR" sz="3200" dirty="0">
                <a:solidFill>
                  <a:srgbClr val="8745D7"/>
                </a:solidFill>
                <a:latin typeface="DM Sans" pitchFamily="2" charset="77"/>
              </a:rPr>
              <a:t>Avez-vous déjà entendu parlé du continent de plastique? Qu’est-ce que c’est?</a:t>
            </a:r>
          </a:p>
        </p:txBody>
      </p:sp>
      <p:sp>
        <p:nvSpPr>
          <p:cNvPr id="3" name="ZoneTexte 2">
            <a:extLst>
              <a:ext uri="{FF2B5EF4-FFF2-40B4-BE49-F238E27FC236}">
                <a16:creationId xmlns:a16="http://schemas.microsoft.com/office/drawing/2014/main" id="{126BAD6D-E1CC-A3A7-B58F-54BA6D8AF462}"/>
              </a:ext>
            </a:extLst>
          </p:cNvPr>
          <p:cNvSpPr txBox="1"/>
          <p:nvPr/>
        </p:nvSpPr>
        <p:spPr>
          <a:xfrm>
            <a:off x="5800725" y="0"/>
            <a:ext cx="693420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La scénographie</a:t>
            </a:r>
            <a:endParaRPr lang="fr-FR" sz="6000" dirty="0">
              <a:solidFill>
                <a:srgbClr val="8745D7"/>
              </a:solidFill>
              <a:latin typeface="DM Sans" pitchFamily="2" charset="77"/>
            </a:endParaRPr>
          </a:p>
        </p:txBody>
      </p:sp>
      <p:sp>
        <p:nvSpPr>
          <p:cNvPr id="2" name="ZoneTexte 1">
            <a:extLst>
              <a:ext uri="{FF2B5EF4-FFF2-40B4-BE49-F238E27FC236}">
                <a16:creationId xmlns:a16="http://schemas.microsoft.com/office/drawing/2014/main" id="{A68EDFFB-A940-D8E9-F231-634604CA947A}"/>
              </a:ext>
            </a:extLst>
          </p:cNvPr>
          <p:cNvSpPr txBox="1"/>
          <p:nvPr/>
        </p:nvSpPr>
        <p:spPr>
          <a:xfrm>
            <a:off x="8548688" y="5657671"/>
            <a:ext cx="3643312" cy="1200329"/>
          </a:xfrm>
          <a:prstGeom prst="rect">
            <a:avLst/>
          </a:prstGeom>
          <a:solidFill>
            <a:srgbClr val="F1F2E4">
              <a:alpha val="40231"/>
            </a:srgbClr>
          </a:solidFill>
        </p:spPr>
        <p:txBody>
          <a:bodyPr wrap="square" rtlCol="0">
            <a:spAutoFit/>
          </a:bodyPr>
          <a:lstStyle/>
          <a:p>
            <a:pPr algn="ctr"/>
            <a:r>
              <a:rPr lang="fr-FR" dirty="0">
                <a:solidFill>
                  <a:srgbClr val="8745D7"/>
                </a:solidFill>
                <a:latin typeface="DM Sans" pitchFamily="2" charset="77"/>
              </a:rPr>
              <a:t>La scénographie de </a:t>
            </a:r>
            <a:r>
              <a:rPr lang="fr-FR" i="1" dirty="0">
                <a:solidFill>
                  <a:srgbClr val="8745D7"/>
                </a:solidFill>
                <a:latin typeface="DM Sans" pitchFamily="2" charset="77"/>
              </a:rPr>
              <a:t>Plastique</a:t>
            </a:r>
            <a:r>
              <a:rPr lang="fr-FR" dirty="0">
                <a:solidFill>
                  <a:srgbClr val="8745D7"/>
                </a:solidFill>
                <a:latin typeface="DM Sans" pitchFamily="2" charset="77"/>
              </a:rPr>
              <a:t> est constituée de centaines de bouteilles recyclées et lavées par l’équipe!</a:t>
            </a:r>
          </a:p>
        </p:txBody>
      </p:sp>
    </p:spTree>
    <p:extLst>
      <p:ext uri="{BB962C8B-B14F-4D97-AF65-F5344CB8AC3E}">
        <p14:creationId xmlns:p14="http://schemas.microsoft.com/office/powerpoint/2010/main" val="436233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766764" y="1344275"/>
            <a:ext cx="9305924" cy="5139869"/>
          </a:xfrm>
          <a:prstGeom prst="rect">
            <a:avLst/>
          </a:prstGeom>
          <a:noFill/>
        </p:spPr>
        <p:txBody>
          <a:bodyPr wrap="square" rtlCol="0">
            <a:spAutoFit/>
          </a:bodyPr>
          <a:lstStyle/>
          <a:p>
            <a:pPr algn="just"/>
            <a:r>
              <a:rPr lang="fr-FR" sz="3200" dirty="0">
                <a:solidFill>
                  <a:srgbClr val="8745D7"/>
                </a:solidFill>
                <a:latin typeface="DM Sans" pitchFamily="2" charset="77"/>
              </a:rPr>
              <a:t>Faits divers sur le continent de plastique</a:t>
            </a:r>
          </a:p>
          <a:p>
            <a:pPr marL="342900" indent="-342900" algn="just">
              <a:buFont typeface="Wingdings" pitchFamily="2" charset="2"/>
              <a:buChar char="Ø"/>
            </a:pPr>
            <a:r>
              <a:rPr lang="fr-FR" sz="2400" dirty="0">
                <a:solidFill>
                  <a:srgbClr val="8745D7"/>
                </a:solidFill>
                <a:latin typeface="DM Sans" pitchFamily="2" charset="77"/>
              </a:rPr>
              <a:t>Un 7</a:t>
            </a:r>
            <a:r>
              <a:rPr lang="fr-FR" sz="2400" baseline="30000" dirty="0">
                <a:solidFill>
                  <a:srgbClr val="8745D7"/>
                </a:solidFill>
                <a:latin typeface="DM Sans" pitchFamily="2" charset="77"/>
              </a:rPr>
              <a:t>e</a:t>
            </a:r>
            <a:r>
              <a:rPr lang="fr-FR" sz="2400" dirty="0">
                <a:solidFill>
                  <a:srgbClr val="8745D7"/>
                </a:solidFill>
                <a:latin typeface="DM Sans" pitchFamily="2" charset="77"/>
              </a:rPr>
              <a:t> continent (aussi appelé plaque de déchets) qui se situe dans l’océan Pacifique, entre la Californie et Hawaï.</a:t>
            </a:r>
          </a:p>
          <a:p>
            <a:pPr marL="342900" indent="-342900" algn="just">
              <a:buFont typeface="Wingdings" pitchFamily="2" charset="2"/>
              <a:buChar char="Ø"/>
            </a:pPr>
            <a:r>
              <a:rPr lang="fr-FR" sz="2400" dirty="0">
                <a:solidFill>
                  <a:srgbClr val="8745D7"/>
                </a:solidFill>
                <a:latin typeface="DM Sans" pitchFamily="2" charset="77"/>
              </a:rPr>
              <a:t>3,5 millions de km</a:t>
            </a:r>
            <a:r>
              <a:rPr lang="fr-CA" sz="2400" b="1" i="0" baseline="30000" dirty="0">
                <a:solidFill>
                  <a:srgbClr val="8745D7"/>
                </a:solidFill>
                <a:effectLst/>
                <a:latin typeface="DM Sans" pitchFamily="2" charset="77"/>
              </a:rPr>
              <a:t>2 </a:t>
            </a:r>
            <a:r>
              <a:rPr lang="fr-FR" sz="2400" dirty="0">
                <a:solidFill>
                  <a:srgbClr val="8745D7"/>
                </a:solidFill>
                <a:latin typeface="DM Sans" pitchFamily="2" charset="77"/>
              </a:rPr>
              <a:t>(environ 6 fois la taille de la France) </a:t>
            </a:r>
          </a:p>
          <a:p>
            <a:pPr marL="342900" indent="-342900" algn="just">
              <a:buFont typeface="Wingdings" pitchFamily="2" charset="2"/>
              <a:buChar char="Ø"/>
            </a:pPr>
            <a:r>
              <a:rPr lang="fr-FR" sz="2400" dirty="0">
                <a:solidFill>
                  <a:srgbClr val="8745D7"/>
                </a:solidFill>
                <a:latin typeface="DM Sans" pitchFamily="2" charset="77"/>
              </a:rPr>
              <a:t>750 000 débris pas km</a:t>
            </a:r>
            <a:r>
              <a:rPr lang="fr-CA" sz="2400" b="1" i="0" baseline="30000" dirty="0">
                <a:solidFill>
                  <a:srgbClr val="8745D7"/>
                </a:solidFill>
                <a:effectLst/>
                <a:latin typeface="DM Sans" pitchFamily="2" charset="77"/>
              </a:rPr>
              <a:t> 2</a:t>
            </a:r>
            <a:endParaRPr lang="fr-FR" sz="2400" dirty="0">
              <a:solidFill>
                <a:srgbClr val="8745D7"/>
              </a:solidFill>
              <a:latin typeface="DM Sans" pitchFamily="2" charset="77"/>
            </a:endParaRPr>
          </a:p>
          <a:p>
            <a:pPr marL="342900" indent="-342900" algn="just">
              <a:buFont typeface="Wingdings" pitchFamily="2" charset="2"/>
              <a:buChar char="Ø"/>
            </a:pPr>
            <a:r>
              <a:rPr lang="fr-FR" sz="2400" dirty="0">
                <a:solidFill>
                  <a:srgbClr val="8745D7"/>
                </a:solidFill>
                <a:latin typeface="DM Sans" pitchFamily="2" charset="77"/>
              </a:rPr>
              <a:t>Ce rassemblement de déchets au milieu de l’océan se produit en raison des courants marins. Contrairement à la croyance, ce n’est pas une masse compacte.</a:t>
            </a:r>
          </a:p>
          <a:p>
            <a:pPr marL="342900" indent="-342900" algn="just">
              <a:buFont typeface="Wingdings" pitchFamily="2" charset="2"/>
              <a:buChar char="Ø"/>
            </a:pPr>
            <a:r>
              <a:rPr lang="fr-FR" sz="2400" dirty="0">
                <a:solidFill>
                  <a:srgbClr val="8745D7"/>
                </a:solidFill>
                <a:latin typeface="DM Sans" pitchFamily="2" charset="77"/>
              </a:rPr>
              <a:t>La majorité des déchets qui le forme ne sont pas des microplastiques, mais bien des débris qui dépassent les 5 cm, ce qui est une bonne nouvelle, puisqu’ils sont plus faciles à ramasser.</a:t>
            </a:r>
          </a:p>
          <a:p>
            <a:pPr algn="just"/>
            <a:endParaRPr lang="fr-FR" sz="2000" dirty="0">
              <a:solidFill>
                <a:srgbClr val="8745D7"/>
              </a:solidFill>
              <a:latin typeface="DM Sans" pitchFamily="2" charset="77"/>
            </a:endParaRPr>
          </a:p>
          <a:p>
            <a:pPr algn="just"/>
            <a:r>
              <a:rPr lang="fr-FR" sz="1200" dirty="0">
                <a:solidFill>
                  <a:srgbClr val="8745D7"/>
                </a:solidFill>
                <a:latin typeface="DM Sans" pitchFamily="2" charset="77"/>
              </a:rPr>
              <a:t>Informations datant de 2021</a:t>
            </a:r>
          </a:p>
        </p:txBody>
      </p:sp>
      <p:sp>
        <p:nvSpPr>
          <p:cNvPr id="3" name="ZoneTexte 2">
            <a:extLst>
              <a:ext uri="{FF2B5EF4-FFF2-40B4-BE49-F238E27FC236}">
                <a16:creationId xmlns:a16="http://schemas.microsoft.com/office/drawing/2014/main" id="{126BAD6D-E1CC-A3A7-B58F-54BA6D8AF462}"/>
              </a:ext>
            </a:extLst>
          </p:cNvPr>
          <p:cNvSpPr txBox="1"/>
          <p:nvPr/>
        </p:nvSpPr>
        <p:spPr>
          <a:xfrm>
            <a:off x="5663565" y="121920"/>
            <a:ext cx="693420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La scénographie</a:t>
            </a:r>
            <a:endParaRPr lang="fr-FR" sz="6000" dirty="0">
              <a:solidFill>
                <a:srgbClr val="8745D7"/>
              </a:solidFill>
              <a:latin typeface="DM Sans" pitchFamily="2" charset="77"/>
            </a:endParaRPr>
          </a:p>
        </p:txBody>
      </p:sp>
    </p:spTree>
    <p:extLst>
      <p:ext uri="{BB962C8B-B14F-4D97-AF65-F5344CB8AC3E}">
        <p14:creationId xmlns:p14="http://schemas.microsoft.com/office/powerpoint/2010/main" val="36875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692944" y="858738"/>
            <a:ext cx="10806111" cy="6247864"/>
          </a:xfrm>
          <a:prstGeom prst="rect">
            <a:avLst/>
          </a:prstGeom>
          <a:noFill/>
        </p:spPr>
        <p:txBody>
          <a:bodyPr wrap="square" rtlCol="0">
            <a:spAutoFit/>
          </a:bodyPr>
          <a:lstStyle/>
          <a:p>
            <a:r>
              <a:rPr lang="fr-FR" sz="3200" dirty="0">
                <a:solidFill>
                  <a:srgbClr val="8745D7"/>
                </a:solidFill>
                <a:latin typeface="DM Sans" pitchFamily="2" charset="77"/>
              </a:rPr>
              <a:t>Initiatives</a:t>
            </a:r>
          </a:p>
          <a:p>
            <a:endParaRPr lang="fr-FR" sz="3200" dirty="0">
              <a:solidFill>
                <a:srgbClr val="8745D7"/>
              </a:solidFill>
              <a:latin typeface="DM Sans" pitchFamily="2" charset="77"/>
            </a:endParaRPr>
          </a:p>
          <a:p>
            <a:r>
              <a:rPr lang="fr-FR" sz="2400" dirty="0">
                <a:solidFill>
                  <a:srgbClr val="8745D7"/>
                </a:solidFill>
                <a:latin typeface="DM Sans" pitchFamily="2" charset="77"/>
              </a:rPr>
              <a:t>The </a:t>
            </a:r>
            <a:r>
              <a:rPr lang="fr-FR" sz="2400" dirty="0" err="1">
                <a:solidFill>
                  <a:srgbClr val="8745D7"/>
                </a:solidFill>
                <a:latin typeface="DM Sans" pitchFamily="2" charset="77"/>
              </a:rPr>
              <a:t>Ocean</a:t>
            </a:r>
            <a:r>
              <a:rPr lang="fr-FR" sz="2400" dirty="0">
                <a:solidFill>
                  <a:srgbClr val="8745D7"/>
                </a:solidFill>
                <a:latin typeface="DM Sans" pitchFamily="2" charset="77"/>
              </a:rPr>
              <a:t> </a:t>
            </a:r>
            <a:r>
              <a:rPr lang="fr-FR" sz="2400" dirty="0" err="1">
                <a:solidFill>
                  <a:srgbClr val="8745D7"/>
                </a:solidFill>
                <a:latin typeface="DM Sans" pitchFamily="2" charset="77"/>
              </a:rPr>
              <a:t>Cleanup</a:t>
            </a:r>
            <a:endParaRPr lang="fr-FR" sz="2400" dirty="0">
              <a:solidFill>
                <a:srgbClr val="8745D7"/>
              </a:solidFill>
              <a:latin typeface="DM Sans" pitchFamily="2" charset="77"/>
            </a:endParaRPr>
          </a:p>
          <a:p>
            <a:r>
              <a:rPr lang="fr-FR" sz="1600" dirty="0">
                <a:solidFill>
                  <a:srgbClr val="8745D7"/>
                </a:solidFill>
                <a:latin typeface="DM Sans" pitchFamily="2" charset="77"/>
                <a:hlinkClick r:id="rId2"/>
              </a:rPr>
              <a:t>https://www.tiktok.com/@theoceancleanup/video/7156613859384577285?is_from_webapp=v1&amp;item_id=7156613859384577285</a:t>
            </a:r>
            <a:endParaRPr lang="fr-FR" sz="1600" dirty="0">
              <a:solidFill>
                <a:srgbClr val="8745D7"/>
              </a:solidFill>
              <a:latin typeface="DM Sans" pitchFamily="2" charset="77"/>
            </a:endParaRPr>
          </a:p>
          <a:p>
            <a:endParaRPr lang="fr-FR" sz="1600" dirty="0">
              <a:solidFill>
                <a:srgbClr val="8745D7"/>
              </a:solidFill>
              <a:latin typeface="DM Sans" pitchFamily="2" charset="77"/>
            </a:endParaRPr>
          </a:p>
          <a:p>
            <a:r>
              <a:rPr lang="fr-FR" sz="1600" dirty="0">
                <a:solidFill>
                  <a:srgbClr val="8745D7"/>
                </a:solidFill>
                <a:latin typeface="DM Sans" pitchFamily="2" charset="77"/>
                <a:hlinkClick r:id="rId3"/>
              </a:rPr>
              <a:t>https://www.youtube.com/watch?v=JUQnhiZirKQ&amp;ab_channel=TheOceanCleanup</a:t>
            </a:r>
            <a:endParaRPr lang="fr-FR" sz="1600" dirty="0">
              <a:solidFill>
                <a:srgbClr val="8745D7"/>
              </a:solidFill>
              <a:latin typeface="DM Sans" pitchFamily="2" charset="77"/>
            </a:endParaRPr>
          </a:p>
          <a:p>
            <a:r>
              <a:rPr lang="fr-FR" sz="2400" dirty="0">
                <a:solidFill>
                  <a:srgbClr val="8745D7"/>
                </a:solidFill>
                <a:latin typeface="DM Sans" pitchFamily="2" charset="77"/>
              </a:rPr>
              <a:t> </a:t>
            </a:r>
          </a:p>
          <a:p>
            <a:r>
              <a:rPr lang="fr-FR" sz="2400" dirty="0" err="1">
                <a:solidFill>
                  <a:srgbClr val="8745D7"/>
                </a:solidFill>
                <a:latin typeface="DM Sans" pitchFamily="2" charset="77"/>
              </a:rPr>
              <a:t>Ocean</a:t>
            </a:r>
            <a:r>
              <a:rPr lang="fr-FR" sz="2400" dirty="0">
                <a:solidFill>
                  <a:srgbClr val="8745D7"/>
                </a:solidFill>
                <a:latin typeface="DM Sans" pitchFamily="2" charset="77"/>
              </a:rPr>
              <a:t> Wise – </a:t>
            </a:r>
            <a:r>
              <a:rPr lang="fr-FR" sz="2400" dirty="0" err="1">
                <a:solidFill>
                  <a:srgbClr val="8745D7"/>
                </a:solidFill>
                <a:latin typeface="DM Sans" pitchFamily="2" charset="77"/>
              </a:rPr>
              <a:t>Shoreline</a:t>
            </a:r>
            <a:r>
              <a:rPr lang="fr-FR" sz="2400" dirty="0">
                <a:solidFill>
                  <a:srgbClr val="8745D7"/>
                </a:solidFill>
                <a:latin typeface="DM Sans" pitchFamily="2" charset="77"/>
              </a:rPr>
              <a:t> </a:t>
            </a:r>
            <a:r>
              <a:rPr lang="fr-FR" sz="2400" dirty="0" err="1">
                <a:solidFill>
                  <a:srgbClr val="8745D7"/>
                </a:solidFill>
                <a:latin typeface="DM Sans" pitchFamily="2" charset="77"/>
              </a:rPr>
              <a:t>Cleanup</a:t>
            </a:r>
            <a:endParaRPr lang="fr-FR" sz="2400" dirty="0">
              <a:solidFill>
                <a:srgbClr val="8745D7"/>
              </a:solidFill>
              <a:latin typeface="DM Sans" pitchFamily="2" charset="77"/>
            </a:endParaRPr>
          </a:p>
          <a:p>
            <a:r>
              <a:rPr lang="fr-FR" sz="1600" dirty="0">
                <a:solidFill>
                  <a:srgbClr val="8745D7"/>
                </a:solidFill>
                <a:latin typeface="DM Sans" pitchFamily="2" charset="77"/>
                <a:hlinkClick r:id="rId4"/>
              </a:rPr>
              <a:t>https://shorelinecleanup.org/ca</a:t>
            </a:r>
            <a:endParaRPr lang="fr-FR" sz="1600" dirty="0">
              <a:solidFill>
                <a:srgbClr val="8745D7"/>
              </a:solidFill>
              <a:latin typeface="DM Sans" pitchFamily="2" charset="77"/>
            </a:endParaRPr>
          </a:p>
          <a:p>
            <a:endParaRPr lang="fr-FR" sz="1600" dirty="0">
              <a:solidFill>
                <a:srgbClr val="8745D7"/>
              </a:solidFill>
              <a:latin typeface="DM Sans" pitchFamily="2" charset="77"/>
            </a:endParaRPr>
          </a:p>
          <a:p>
            <a:r>
              <a:rPr lang="fr-CA" sz="1600" b="0" i="0" u="none" strike="noStrike" dirty="0">
                <a:solidFill>
                  <a:srgbClr val="FFFFFF"/>
                </a:solidFill>
                <a:effectLst/>
                <a:latin typeface="DM Sans" pitchFamily="2" charset="77"/>
                <a:hlinkClick r:id="rId5"/>
              </a:rPr>
              <a:t>https://youtu.be/8oGaAMYyj_s</a:t>
            </a:r>
            <a:endParaRPr lang="fr-FR" sz="1600" dirty="0">
              <a:solidFill>
                <a:srgbClr val="8745D7"/>
              </a:solidFill>
              <a:latin typeface="DM Sans" pitchFamily="2" charset="77"/>
            </a:endParaRPr>
          </a:p>
          <a:p>
            <a:endParaRPr lang="fr-FR" sz="2400" dirty="0">
              <a:solidFill>
                <a:srgbClr val="8745D7"/>
              </a:solidFill>
              <a:latin typeface="DM Sans" pitchFamily="2" charset="77"/>
            </a:endParaRPr>
          </a:p>
          <a:p>
            <a:r>
              <a:rPr lang="fr-FR" sz="2400" dirty="0">
                <a:solidFill>
                  <a:srgbClr val="8745D7"/>
                </a:solidFill>
                <a:latin typeface="DM Sans" pitchFamily="2" charset="77"/>
              </a:rPr>
              <a:t>Éco-jogging ou </a:t>
            </a:r>
            <a:r>
              <a:rPr lang="fr-FR" sz="2400" dirty="0" err="1">
                <a:solidFill>
                  <a:srgbClr val="8745D7"/>
                </a:solidFill>
                <a:latin typeface="DM Sans" pitchFamily="2" charset="77"/>
              </a:rPr>
              <a:t>Plogging</a:t>
            </a:r>
            <a:endParaRPr lang="fr-FR" sz="2400" dirty="0">
              <a:solidFill>
                <a:srgbClr val="8745D7"/>
              </a:solidFill>
              <a:latin typeface="DM Sans" pitchFamily="2" charset="77"/>
            </a:endParaRPr>
          </a:p>
          <a:p>
            <a:r>
              <a:rPr lang="fr-FR" sz="1600" dirty="0">
                <a:solidFill>
                  <a:srgbClr val="8745D7"/>
                </a:solidFill>
                <a:latin typeface="DM Sans" pitchFamily="2" charset="77"/>
                <a:hlinkClick r:id="rId6"/>
              </a:rPr>
              <a:t>https://www.facebook.com/watch/?v=1015444902537959</a:t>
            </a:r>
            <a:endParaRPr lang="fr-FR" sz="1600" dirty="0">
              <a:solidFill>
                <a:srgbClr val="8745D7"/>
              </a:solidFill>
              <a:latin typeface="DM Sans" pitchFamily="2" charset="77"/>
            </a:endParaRPr>
          </a:p>
          <a:p>
            <a:endParaRPr lang="fr-FR" sz="1600" dirty="0">
              <a:solidFill>
                <a:srgbClr val="8745D7"/>
              </a:solidFill>
              <a:latin typeface="DM Sans" pitchFamily="2" charset="77"/>
            </a:endParaRPr>
          </a:p>
          <a:p>
            <a:r>
              <a:rPr lang="fr-FR" sz="1600" dirty="0">
                <a:solidFill>
                  <a:srgbClr val="8745D7"/>
                </a:solidFill>
                <a:latin typeface="DM Sans" pitchFamily="2" charset="77"/>
                <a:hlinkClick r:id="rId7"/>
              </a:rPr>
              <a:t>https://www.thegoodgoods.fr/societe/plogging-jogging-ramassage-dechets/#:~:text=Le%20%E2%80%9Cplogging%E2%80%9D%20ou%20%E2%80%9C%C3%A9cojogging,)%20et%20de%20%E2%80%9Cjogging%E2%80%9D</a:t>
            </a:r>
            <a:r>
              <a:rPr lang="fr-FR" sz="1600" dirty="0">
                <a:solidFill>
                  <a:srgbClr val="8745D7"/>
                </a:solidFill>
                <a:latin typeface="DM Sans" pitchFamily="2" charset="77"/>
              </a:rPr>
              <a:t>.</a:t>
            </a:r>
          </a:p>
          <a:p>
            <a:endParaRPr lang="fr-FR" sz="2400" dirty="0">
              <a:solidFill>
                <a:srgbClr val="8745D7"/>
              </a:solidFill>
            </a:endParaRPr>
          </a:p>
        </p:txBody>
      </p:sp>
      <p:sp>
        <p:nvSpPr>
          <p:cNvPr id="3" name="ZoneTexte 2">
            <a:extLst>
              <a:ext uri="{FF2B5EF4-FFF2-40B4-BE49-F238E27FC236}">
                <a16:creationId xmlns:a16="http://schemas.microsoft.com/office/drawing/2014/main" id="{126BAD6D-E1CC-A3A7-B58F-54BA6D8AF462}"/>
              </a:ext>
            </a:extLst>
          </p:cNvPr>
          <p:cNvSpPr txBox="1"/>
          <p:nvPr/>
        </p:nvSpPr>
        <p:spPr>
          <a:xfrm>
            <a:off x="5584031" y="106680"/>
            <a:ext cx="693420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La scénographie</a:t>
            </a:r>
            <a:endParaRPr lang="fr-FR" sz="6000" dirty="0">
              <a:solidFill>
                <a:srgbClr val="8745D7"/>
              </a:solidFill>
              <a:latin typeface="DM Sans" pitchFamily="2" charset="77"/>
            </a:endParaRPr>
          </a:p>
        </p:txBody>
      </p:sp>
    </p:spTree>
    <p:extLst>
      <p:ext uri="{BB962C8B-B14F-4D97-AF65-F5344CB8AC3E}">
        <p14:creationId xmlns:p14="http://schemas.microsoft.com/office/powerpoint/2010/main" val="4268210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0" y="1505396"/>
            <a:ext cx="4706301" cy="3847207"/>
          </a:xfrm>
          <a:prstGeom prst="rect">
            <a:avLst/>
          </a:prstGeom>
          <a:noFill/>
        </p:spPr>
        <p:txBody>
          <a:bodyPr wrap="square" rtlCol="0">
            <a:spAutoFit/>
          </a:bodyPr>
          <a:lstStyle/>
          <a:p>
            <a:pPr marL="457200" indent="-457200">
              <a:buFont typeface="Wingdings" pitchFamily="2" charset="2"/>
              <a:buChar char="Ø"/>
            </a:pPr>
            <a:r>
              <a:rPr lang="fr-FR" sz="3200" dirty="0">
                <a:solidFill>
                  <a:srgbClr val="8745D7"/>
                </a:solidFill>
                <a:latin typeface="DM Sans" pitchFamily="2" charset="77"/>
              </a:rPr>
              <a:t>L’amitié / L’amour</a:t>
            </a:r>
          </a:p>
          <a:p>
            <a:pPr marL="457200" indent="-457200">
              <a:buFont typeface="Wingdings" pitchFamily="2" charset="2"/>
              <a:buChar char="Ø"/>
            </a:pPr>
            <a:endParaRPr lang="fr-FR" sz="3200" dirty="0">
              <a:solidFill>
                <a:srgbClr val="8745D7"/>
              </a:solidFill>
              <a:latin typeface="DM Sans" pitchFamily="2" charset="77"/>
            </a:endParaRPr>
          </a:p>
          <a:p>
            <a:pPr marL="457200" indent="-457200">
              <a:buFont typeface="Wingdings" pitchFamily="2" charset="2"/>
              <a:buChar char="Ø"/>
            </a:pPr>
            <a:r>
              <a:rPr lang="fr-FR" sz="3200" dirty="0">
                <a:solidFill>
                  <a:srgbClr val="8745D7"/>
                </a:solidFill>
                <a:latin typeface="DM Sans" pitchFamily="2" charset="77"/>
              </a:rPr>
              <a:t>La solitude</a:t>
            </a:r>
          </a:p>
          <a:p>
            <a:pPr marL="457200" indent="-457200">
              <a:buFont typeface="Wingdings" pitchFamily="2" charset="2"/>
              <a:buChar char="Ø"/>
            </a:pPr>
            <a:endParaRPr lang="fr-FR" sz="3200" dirty="0">
              <a:solidFill>
                <a:srgbClr val="8745D7"/>
              </a:solidFill>
              <a:latin typeface="DM Sans" pitchFamily="2" charset="77"/>
            </a:endParaRPr>
          </a:p>
          <a:p>
            <a:pPr marL="457200" indent="-457200">
              <a:buFont typeface="Wingdings" pitchFamily="2" charset="2"/>
              <a:buChar char="Ø"/>
            </a:pPr>
            <a:r>
              <a:rPr lang="fr-FR" sz="3200" dirty="0">
                <a:solidFill>
                  <a:srgbClr val="8745D7"/>
                </a:solidFill>
                <a:latin typeface="DM Sans" pitchFamily="2" charset="77"/>
              </a:rPr>
              <a:t>La quête de pouvoir</a:t>
            </a:r>
          </a:p>
          <a:p>
            <a:pPr marL="457200" indent="-457200">
              <a:buFont typeface="Wingdings" pitchFamily="2" charset="2"/>
              <a:buChar char="Ø"/>
            </a:pPr>
            <a:endParaRPr lang="fr-FR" sz="3200" dirty="0">
              <a:solidFill>
                <a:srgbClr val="8745D7"/>
              </a:solidFill>
              <a:latin typeface="DM Sans" pitchFamily="2" charset="77"/>
            </a:endParaRPr>
          </a:p>
          <a:p>
            <a:pPr marL="457200" indent="-457200">
              <a:buFont typeface="Wingdings" pitchFamily="2" charset="2"/>
              <a:buChar char="Ø"/>
            </a:pPr>
            <a:r>
              <a:rPr lang="fr-FR" sz="3200" dirty="0">
                <a:solidFill>
                  <a:srgbClr val="8745D7"/>
                </a:solidFill>
                <a:latin typeface="DM Sans" pitchFamily="2" charset="77"/>
              </a:rPr>
              <a:t>La peur de vieillir</a:t>
            </a:r>
          </a:p>
          <a:p>
            <a:endParaRPr lang="fr-FR" sz="2000" dirty="0">
              <a:solidFill>
                <a:srgbClr val="8745D7"/>
              </a:solidFill>
            </a:endParaRPr>
          </a:p>
        </p:txBody>
      </p:sp>
      <p:sp>
        <p:nvSpPr>
          <p:cNvPr id="3" name="ZoneTexte 2">
            <a:extLst>
              <a:ext uri="{FF2B5EF4-FFF2-40B4-BE49-F238E27FC236}">
                <a16:creationId xmlns:a16="http://schemas.microsoft.com/office/drawing/2014/main" id="{126BAD6D-E1CC-A3A7-B58F-54BA6D8AF462}"/>
              </a:ext>
            </a:extLst>
          </p:cNvPr>
          <p:cNvSpPr txBox="1"/>
          <p:nvPr/>
        </p:nvSpPr>
        <p:spPr>
          <a:xfrm>
            <a:off x="6421755" y="121920"/>
            <a:ext cx="619125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C. Les thèmes</a:t>
            </a:r>
            <a:endParaRPr lang="fr-FR" sz="6000" dirty="0">
              <a:solidFill>
                <a:srgbClr val="8745D7"/>
              </a:solidFill>
              <a:latin typeface="DM Sans" pitchFamily="2" charset="77"/>
            </a:endParaRPr>
          </a:p>
        </p:txBody>
      </p:sp>
      <p:pic>
        <p:nvPicPr>
          <p:cNvPr id="5" name="Image 4">
            <a:extLst>
              <a:ext uri="{FF2B5EF4-FFF2-40B4-BE49-F238E27FC236}">
                <a16:creationId xmlns:a16="http://schemas.microsoft.com/office/drawing/2014/main" id="{733DD509-6EEF-4B83-645D-B008328D01F4}"/>
              </a:ext>
            </a:extLst>
          </p:cNvPr>
          <p:cNvPicPr>
            <a:picLocks noChangeAspect="1"/>
          </p:cNvPicPr>
          <p:nvPr/>
        </p:nvPicPr>
        <p:blipFill>
          <a:blip r:embed="rId2"/>
          <a:stretch>
            <a:fillRect/>
          </a:stretch>
        </p:blipFill>
        <p:spPr>
          <a:xfrm>
            <a:off x="4419600" y="2777490"/>
            <a:ext cx="7772400" cy="4080510"/>
          </a:xfrm>
          <a:prstGeom prst="rect">
            <a:avLst/>
          </a:prstGeom>
        </p:spPr>
      </p:pic>
    </p:spTree>
    <p:extLst>
      <p:ext uri="{BB962C8B-B14F-4D97-AF65-F5344CB8AC3E}">
        <p14:creationId xmlns:p14="http://schemas.microsoft.com/office/powerpoint/2010/main" val="600430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6BAD6D-E1CC-A3A7-B58F-54BA6D8AF462}"/>
              </a:ext>
            </a:extLst>
          </p:cNvPr>
          <p:cNvSpPr txBox="1"/>
          <p:nvPr/>
        </p:nvSpPr>
        <p:spPr>
          <a:xfrm>
            <a:off x="6543675" y="0"/>
            <a:ext cx="6191250"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C. Les thèmes</a:t>
            </a:r>
            <a:endParaRPr lang="fr-FR" sz="6000" dirty="0">
              <a:solidFill>
                <a:srgbClr val="8745D7"/>
              </a:solidFill>
              <a:latin typeface="DM Sans" pitchFamily="2" charset="77"/>
            </a:endParaRPr>
          </a:p>
        </p:txBody>
      </p:sp>
      <p:sp>
        <p:nvSpPr>
          <p:cNvPr id="2" name="ZoneTexte 1">
            <a:extLst>
              <a:ext uri="{FF2B5EF4-FFF2-40B4-BE49-F238E27FC236}">
                <a16:creationId xmlns:a16="http://schemas.microsoft.com/office/drawing/2014/main" id="{163F5486-9C1D-D04C-F88F-78D22B07C6AB}"/>
              </a:ext>
            </a:extLst>
          </p:cNvPr>
          <p:cNvSpPr txBox="1"/>
          <p:nvPr/>
        </p:nvSpPr>
        <p:spPr>
          <a:xfrm>
            <a:off x="1157289" y="1015663"/>
            <a:ext cx="8372474" cy="5509200"/>
          </a:xfrm>
          <a:prstGeom prst="rect">
            <a:avLst/>
          </a:prstGeom>
          <a:noFill/>
        </p:spPr>
        <p:txBody>
          <a:bodyPr wrap="square" rtlCol="0">
            <a:spAutoFit/>
          </a:bodyPr>
          <a:lstStyle/>
          <a:p>
            <a:pPr algn="just"/>
            <a:r>
              <a:rPr lang="fr-FR" sz="2200" dirty="0">
                <a:solidFill>
                  <a:srgbClr val="8745D7"/>
                </a:solidFill>
                <a:latin typeface="DM Sans" pitchFamily="2" charset="77"/>
              </a:rPr>
              <a:t>Deux par deux, improvisez des scènes de 1 à 3 minutes avec les thèmes qui se retrouvent aussi dans Plastique. </a:t>
            </a:r>
          </a:p>
          <a:p>
            <a:pPr algn="just"/>
            <a:r>
              <a:rPr lang="fr-FR" sz="2200" b="1" dirty="0">
                <a:solidFill>
                  <a:srgbClr val="8745D7"/>
                </a:solidFill>
                <a:latin typeface="DM Sans" pitchFamily="2" charset="77"/>
              </a:rPr>
              <a:t>L’amitié – L’enrichissement – La solitude – La quête de pouvoir</a:t>
            </a:r>
          </a:p>
          <a:p>
            <a:pPr algn="just"/>
            <a:endParaRPr lang="fr-FR" sz="2200" dirty="0">
              <a:solidFill>
                <a:srgbClr val="8745D7"/>
              </a:solidFill>
              <a:latin typeface="DM Sans" pitchFamily="2" charset="77"/>
            </a:endParaRPr>
          </a:p>
          <a:p>
            <a:pPr algn="just"/>
            <a:r>
              <a:rPr lang="fr-FR" sz="2200" dirty="0">
                <a:solidFill>
                  <a:srgbClr val="8745D7"/>
                </a:solidFill>
                <a:latin typeface="DM Sans" pitchFamily="2" charset="77"/>
              </a:rPr>
              <a:t>Interprétez les personnages archétypaux imaginés dans les fiches de personnage remplies dans la première activité!</a:t>
            </a:r>
          </a:p>
          <a:p>
            <a:pPr algn="just"/>
            <a:endParaRPr lang="fr-FR" sz="2200" dirty="0">
              <a:solidFill>
                <a:srgbClr val="8745D7"/>
              </a:solidFill>
              <a:latin typeface="DM Sans" pitchFamily="2" charset="77"/>
            </a:endParaRPr>
          </a:p>
          <a:p>
            <a:pPr algn="just"/>
            <a:r>
              <a:rPr lang="fr-FR" sz="2200" dirty="0">
                <a:solidFill>
                  <a:srgbClr val="8745D7"/>
                </a:solidFill>
                <a:latin typeface="DM Sans" pitchFamily="2" charset="77"/>
              </a:rPr>
              <a:t>Toutes vos improvisations doivent se dérouler sur le continent de plastique. </a:t>
            </a:r>
          </a:p>
          <a:p>
            <a:pPr algn="just"/>
            <a:endParaRPr lang="fr-FR" sz="2200" dirty="0">
              <a:solidFill>
                <a:srgbClr val="8745D7"/>
              </a:solidFill>
              <a:latin typeface="DM Sans" pitchFamily="2" charset="77"/>
            </a:endParaRPr>
          </a:p>
          <a:p>
            <a:pPr algn="just"/>
            <a:r>
              <a:rPr lang="fr-FR" sz="2200" dirty="0">
                <a:solidFill>
                  <a:srgbClr val="8745D7"/>
                </a:solidFill>
                <a:latin typeface="DM Sans" pitchFamily="2" charset="77"/>
              </a:rPr>
              <a:t>À vous d’imaginer les enjeux, les conflits et les dénouements de différentes histoires qui pourraient être racontées dans le spectacle!</a:t>
            </a:r>
          </a:p>
          <a:p>
            <a:pPr algn="just"/>
            <a:endParaRPr lang="fr-FR" sz="2200" dirty="0">
              <a:solidFill>
                <a:srgbClr val="8745D7"/>
              </a:solidFill>
              <a:latin typeface="DM Sans" pitchFamily="2" charset="77"/>
            </a:endParaRPr>
          </a:p>
          <a:p>
            <a:pPr algn="just"/>
            <a:r>
              <a:rPr lang="fr-FR" sz="2200" dirty="0">
                <a:solidFill>
                  <a:srgbClr val="8745D7"/>
                </a:solidFill>
                <a:latin typeface="DM Sans" pitchFamily="2" charset="77"/>
              </a:rPr>
              <a:t>Présentez quelques improvisations devant la classe.</a:t>
            </a:r>
          </a:p>
        </p:txBody>
      </p:sp>
    </p:spTree>
    <p:extLst>
      <p:ext uri="{BB962C8B-B14F-4D97-AF65-F5344CB8AC3E}">
        <p14:creationId xmlns:p14="http://schemas.microsoft.com/office/powerpoint/2010/main" val="119268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A6ABD26-2A34-0EB1-C0E5-44A92734FD23}"/>
              </a:ext>
            </a:extLst>
          </p:cNvPr>
          <p:cNvPicPr>
            <a:picLocks noChangeAspect="1"/>
          </p:cNvPicPr>
          <p:nvPr/>
        </p:nvPicPr>
        <p:blipFill>
          <a:blip r:embed="rId2"/>
          <a:stretch>
            <a:fillRect/>
          </a:stretch>
        </p:blipFill>
        <p:spPr>
          <a:xfrm>
            <a:off x="5472040" y="-622796"/>
            <a:ext cx="4001275" cy="5176851"/>
          </a:xfrm>
          <a:prstGeom prst="rect">
            <a:avLst/>
          </a:prstGeom>
        </p:spPr>
      </p:pic>
      <p:pic>
        <p:nvPicPr>
          <p:cNvPr id="7" name="Image 6">
            <a:extLst>
              <a:ext uri="{FF2B5EF4-FFF2-40B4-BE49-F238E27FC236}">
                <a16:creationId xmlns:a16="http://schemas.microsoft.com/office/drawing/2014/main" id="{EC34ED50-730D-B2BF-25A5-5BBAB4F7896B}"/>
              </a:ext>
            </a:extLst>
          </p:cNvPr>
          <p:cNvPicPr>
            <a:picLocks noChangeAspect="1"/>
          </p:cNvPicPr>
          <p:nvPr/>
        </p:nvPicPr>
        <p:blipFill>
          <a:blip r:embed="rId3"/>
          <a:stretch>
            <a:fillRect/>
          </a:stretch>
        </p:blipFill>
        <p:spPr>
          <a:xfrm>
            <a:off x="2124166" y="2080643"/>
            <a:ext cx="3823483" cy="4946824"/>
          </a:xfrm>
          <a:prstGeom prst="rect">
            <a:avLst/>
          </a:prstGeom>
        </p:spPr>
      </p:pic>
      <p:pic>
        <p:nvPicPr>
          <p:cNvPr id="6" name="Image 5">
            <a:extLst>
              <a:ext uri="{FF2B5EF4-FFF2-40B4-BE49-F238E27FC236}">
                <a16:creationId xmlns:a16="http://schemas.microsoft.com/office/drawing/2014/main" id="{355FDE11-5F81-4B03-8675-DEB5AA3D7C67}"/>
              </a:ext>
            </a:extLst>
          </p:cNvPr>
          <p:cNvPicPr>
            <a:picLocks noChangeAspect="1"/>
          </p:cNvPicPr>
          <p:nvPr/>
        </p:nvPicPr>
        <p:blipFill>
          <a:blip r:embed="rId4"/>
          <a:stretch>
            <a:fillRect/>
          </a:stretch>
        </p:blipFill>
        <p:spPr>
          <a:xfrm>
            <a:off x="-310927" y="-1437183"/>
            <a:ext cx="4001274" cy="5176850"/>
          </a:xfrm>
          <a:prstGeom prst="rect">
            <a:avLst/>
          </a:prstGeom>
        </p:spPr>
      </p:pic>
      <p:sp>
        <p:nvSpPr>
          <p:cNvPr id="4" name="ZoneTexte 3">
            <a:extLst>
              <a:ext uri="{FF2B5EF4-FFF2-40B4-BE49-F238E27FC236}">
                <a16:creationId xmlns:a16="http://schemas.microsoft.com/office/drawing/2014/main" id="{223FF4B8-C77E-FFFA-7EE9-C9D462967AEA}"/>
              </a:ext>
            </a:extLst>
          </p:cNvPr>
          <p:cNvSpPr txBox="1"/>
          <p:nvPr/>
        </p:nvSpPr>
        <p:spPr>
          <a:xfrm>
            <a:off x="1581150" y="2312035"/>
            <a:ext cx="9029699" cy="1785104"/>
          </a:xfrm>
          <a:prstGeom prst="rect">
            <a:avLst/>
          </a:prstGeom>
          <a:noFill/>
        </p:spPr>
        <p:txBody>
          <a:bodyPr wrap="square" rtlCol="0">
            <a:spAutoFit/>
          </a:bodyPr>
          <a:lstStyle/>
          <a:p>
            <a:pPr algn="ctr"/>
            <a:r>
              <a:rPr lang="fr-FR" sz="11000" dirty="0">
                <a:solidFill>
                  <a:srgbClr val="8745D7"/>
                </a:solidFill>
                <a:latin typeface="DM Sans" pitchFamily="2" charset="77"/>
                <a:cs typeface="Arial" panose="020B0604020202020204" pitchFamily="34" charset="0"/>
              </a:rPr>
              <a:t>À BIENTÔT!</a:t>
            </a:r>
          </a:p>
        </p:txBody>
      </p:sp>
      <p:pic>
        <p:nvPicPr>
          <p:cNvPr id="8" name="Image 7">
            <a:extLst>
              <a:ext uri="{FF2B5EF4-FFF2-40B4-BE49-F238E27FC236}">
                <a16:creationId xmlns:a16="http://schemas.microsoft.com/office/drawing/2014/main" id="{E8D0EBA9-4FAB-197E-EF41-2006A19EDA29}"/>
              </a:ext>
            </a:extLst>
          </p:cNvPr>
          <p:cNvPicPr>
            <a:picLocks noChangeAspect="1"/>
          </p:cNvPicPr>
          <p:nvPr/>
        </p:nvPicPr>
        <p:blipFill>
          <a:blip r:embed="rId5"/>
          <a:stretch>
            <a:fillRect/>
          </a:stretch>
        </p:blipFill>
        <p:spPr>
          <a:xfrm>
            <a:off x="8530882" y="1151243"/>
            <a:ext cx="4410848" cy="5706757"/>
          </a:xfrm>
          <a:prstGeom prst="rect">
            <a:avLst/>
          </a:prstGeom>
        </p:spPr>
      </p:pic>
    </p:spTree>
    <p:extLst>
      <p:ext uri="{BB962C8B-B14F-4D97-AF65-F5344CB8AC3E}">
        <p14:creationId xmlns:p14="http://schemas.microsoft.com/office/powerpoint/2010/main" val="188816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0" y="1151243"/>
            <a:ext cx="9029699" cy="3662541"/>
          </a:xfrm>
          <a:prstGeom prst="rect">
            <a:avLst/>
          </a:prstGeom>
          <a:noFill/>
        </p:spPr>
        <p:txBody>
          <a:bodyPr wrap="square" rtlCol="0">
            <a:spAutoFit/>
          </a:bodyPr>
          <a:lstStyle/>
          <a:p>
            <a:endParaRPr lang="fr-FR" sz="4000" dirty="0">
              <a:solidFill>
                <a:srgbClr val="8745D7"/>
              </a:solidFill>
            </a:endParaRPr>
          </a:p>
          <a:p>
            <a:pPr algn="just"/>
            <a:r>
              <a:rPr lang="fr-CA" sz="3200" dirty="0">
                <a:solidFill>
                  <a:srgbClr val="000000"/>
                </a:solidFill>
                <a:effectLst/>
                <a:latin typeface="DM Sans" pitchFamily="2" charset="77"/>
              </a:rPr>
              <a:t>— </a:t>
            </a:r>
            <a:r>
              <a:rPr lang="fr-CA" sz="3200" dirty="0">
                <a:solidFill>
                  <a:srgbClr val="7227CD"/>
                </a:solidFill>
                <a:effectLst/>
                <a:latin typeface="DM Sans" pitchFamily="2" charset="77"/>
              </a:rPr>
              <a:t>Êtes-vous capable de nommer des masques que vous connaissez ?</a:t>
            </a:r>
          </a:p>
          <a:p>
            <a:pPr algn="just"/>
            <a:br>
              <a:rPr lang="fr-CA" sz="3200" dirty="0">
                <a:solidFill>
                  <a:srgbClr val="000000"/>
                </a:solidFill>
                <a:effectLst/>
                <a:latin typeface="DM Sans" pitchFamily="2" charset="77"/>
              </a:rPr>
            </a:br>
            <a:endParaRPr lang="fr-CA" sz="3200" dirty="0">
              <a:solidFill>
                <a:srgbClr val="000000"/>
              </a:solidFill>
              <a:effectLst/>
              <a:latin typeface="DM Sans" pitchFamily="2" charset="77"/>
            </a:endParaRPr>
          </a:p>
          <a:p>
            <a:pPr algn="just"/>
            <a:r>
              <a:rPr lang="fr-CA" sz="3200" dirty="0">
                <a:solidFill>
                  <a:srgbClr val="000000"/>
                </a:solidFill>
                <a:effectLst/>
                <a:latin typeface="DM Sans" pitchFamily="2" charset="77"/>
              </a:rPr>
              <a:t>— </a:t>
            </a:r>
            <a:r>
              <a:rPr lang="fr-CA" sz="3200" dirty="0">
                <a:solidFill>
                  <a:srgbClr val="7227CD"/>
                </a:solidFill>
                <a:effectLst/>
                <a:latin typeface="DM Sans" pitchFamily="2" charset="77"/>
              </a:rPr>
              <a:t>Quelle est la différence entre ces masques et un masque de théâtre ?</a:t>
            </a:r>
          </a:p>
        </p:txBody>
      </p:sp>
      <p:sp>
        <p:nvSpPr>
          <p:cNvPr id="3" name="ZoneTexte 2">
            <a:extLst>
              <a:ext uri="{FF2B5EF4-FFF2-40B4-BE49-F238E27FC236}">
                <a16:creationId xmlns:a16="http://schemas.microsoft.com/office/drawing/2014/main" id="{126BAD6D-E1CC-A3A7-B58F-54BA6D8AF462}"/>
              </a:ext>
            </a:extLst>
          </p:cNvPr>
          <p:cNvSpPr txBox="1"/>
          <p:nvPr/>
        </p:nvSpPr>
        <p:spPr>
          <a:xfrm>
            <a:off x="5800725" y="135580"/>
            <a:ext cx="6391275"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A. Le jeu masqué</a:t>
            </a:r>
            <a:endParaRPr lang="fr-FR" sz="6000" dirty="0">
              <a:solidFill>
                <a:srgbClr val="8745D7"/>
              </a:solidFill>
              <a:latin typeface="DM Sans" pitchFamily="2" charset="77"/>
            </a:endParaRPr>
          </a:p>
        </p:txBody>
      </p:sp>
    </p:spTree>
    <p:extLst>
      <p:ext uri="{BB962C8B-B14F-4D97-AF65-F5344CB8AC3E}">
        <p14:creationId xmlns:p14="http://schemas.microsoft.com/office/powerpoint/2010/main" val="3267287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2095500" y="1951344"/>
            <a:ext cx="8863013" cy="3046988"/>
          </a:xfrm>
          <a:prstGeom prst="rect">
            <a:avLst/>
          </a:prstGeom>
          <a:noFill/>
        </p:spPr>
        <p:txBody>
          <a:bodyPr wrap="square" rtlCol="0">
            <a:spAutoFit/>
          </a:bodyPr>
          <a:lstStyle/>
          <a:p>
            <a:r>
              <a:rPr lang="fr-FR" sz="9600" dirty="0">
                <a:solidFill>
                  <a:srgbClr val="8745D7"/>
                </a:solidFill>
                <a:latin typeface="DM Sans" pitchFamily="2" charset="77"/>
              </a:rPr>
              <a:t>Qu’est-ce</a:t>
            </a:r>
            <a:r>
              <a:rPr lang="fr-FR" sz="9600" dirty="0">
                <a:solidFill>
                  <a:srgbClr val="8745D7"/>
                </a:solidFill>
              </a:rPr>
              <a:t> qu’un archétype?</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Le</a:t>
            </a:r>
            <a:r>
              <a:rPr lang="fr-FR" sz="6000" dirty="0">
                <a:solidFill>
                  <a:srgbClr val="8745D7"/>
                </a:solidFill>
                <a:latin typeface="Arial" panose="020B0604020202020204" pitchFamily="34" charset="0"/>
                <a:cs typeface="Arial" panose="020B0604020202020204" pitchFamily="34" charset="0"/>
              </a:rPr>
              <a:t> jeu masqué</a:t>
            </a:r>
            <a:endParaRPr lang="fr-FR" sz="6000" dirty="0">
              <a:solidFill>
                <a:srgbClr val="8745D7"/>
              </a:solidFill>
            </a:endParaRPr>
          </a:p>
        </p:txBody>
      </p:sp>
    </p:spTree>
    <p:extLst>
      <p:ext uri="{BB962C8B-B14F-4D97-AF65-F5344CB8AC3E}">
        <p14:creationId xmlns:p14="http://schemas.microsoft.com/office/powerpoint/2010/main" val="386574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152400" y="1165531"/>
            <a:ext cx="8863013" cy="7909858"/>
          </a:xfrm>
          <a:prstGeom prst="rect">
            <a:avLst/>
          </a:prstGeom>
          <a:noFill/>
        </p:spPr>
        <p:txBody>
          <a:bodyPr wrap="square" rtlCol="0">
            <a:spAutoFit/>
          </a:bodyPr>
          <a:lstStyle/>
          <a:p>
            <a:pPr marL="457200" indent="-457200" algn="just">
              <a:buFont typeface="Wingdings" pitchFamily="2" charset="2"/>
              <a:buChar char="Ø"/>
            </a:pPr>
            <a:r>
              <a:rPr lang="fr-FR" sz="2900" dirty="0">
                <a:solidFill>
                  <a:srgbClr val="8745D7"/>
                </a:solidFill>
                <a:latin typeface="DM Sans" pitchFamily="2" charset="77"/>
              </a:rPr>
              <a:t>Les masques du Théâtre du Portage sont des descendants de ceux de la commedia dell’arte.</a:t>
            </a:r>
          </a:p>
          <a:p>
            <a:pPr marL="457200" indent="-457200" algn="just">
              <a:buFont typeface="Wingdings" pitchFamily="2" charset="2"/>
              <a:buChar char="Ø"/>
            </a:pPr>
            <a:endParaRPr lang="fr-FR" sz="2900" dirty="0">
              <a:solidFill>
                <a:srgbClr val="8745D7"/>
              </a:solidFill>
              <a:latin typeface="DM Sans" pitchFamily="2" charset="77"/>
            </a:endParaRPr>
          </a:p>
          <a:p>
            <a:pPr marL="457200" indent="-457200" algn="just">
              <a:buFont typeface="Wingdings" pitchFamily="2" charset="2"/>
              <a:buChar char="Ø"/>
            </a:pPr>
            <a:r>
              <a:rPr lang="fr-FR" sz="2900" dirty="0">
                <a:solidFill>
                  <a:srgbClr val="8745D7"/>
                </a:solidFill>
                <a:latin typeface="DM Sans" pitchFamily="2" charset="77"/>
              </a:rPr>
              <a:t>Ce sont des demi-masques, donc les comédiens et comédiennes peuvent parler.</a:t>
            </a:r>
          </a:p>
          <a:p>
            <a:pPr marL="457200" indent="-457200" algn="just">
              <a:buFont typeface="Wingdings" pitchFamily="2" charset="2"/>
              <a:buChar char="Ø"/>
            </a:pPr>
            <a:endParaRPr lang="fr-FR" sz="2900" dirty="0">
              <a:solidFill>
                <a:srgbClr val="8745D7"/>
              </a:solidFill>
              <a:latin typeface="DM Sans" pitchFamily="2" charset="77"/>
            </a:endParaRPr>
          </a:p>
          <a:p>
            <a:pPr marL="457200" indent="-457200" algn="just">
              <a:buFont typeface="Wingdings" pitchFamily="2" charset="2"/>
              <a:buChar char="Ø"/>
            </a:pPr>
            <a:r>
              <a:rPr lang="fr-FR" sz="2900" dirty="0">
                <a:solidFill>
                  <a:srgbClr val="8745D7"/>
                </a:solidFill>
                <a:latin typeface="DM Sans" pitchFamily="2" charset="77"/>
              </a:rPr>
              <a:t>Les personnages sont des archétypes contemporains.</a:t>
            </a:r>
          </a:p>
          <a:p>
            <a:pPr marL="457200" indent="-457200" algn="just">
              <a:buFont typeface="Wingdings" pitchFamily="2" charset="2"/>
              <a:buChar char="Ø"/>
            </a:pPr>
            <a:endParaRPr lang="fr-FR" sz="2900" dirty="0">
              <a:solidFill>
                <a:srgbClr val="8745D7"/>
              </a:solidFill>
              <a:latin typeface="DM Sans" pitchFamily="2" charset="77"/>
            </a:endParaRPr>
          </a:p>
          <a:p>
            <a:pPr marL="457200" indent="-457200" algn="just">
              <a:buFont typeface="Wingdings" pitchFamily="2" charset="2"/>
              <a:buChar char="Ø"/>
            </a:pPr>
            <a:r>
              <a:rPr lang="fr-FR" sz="2900" dirty="0">
                <a:solidFill>
                  <a:srgbClr val="8745D7"/>
                </a:solidFill>
                <a:latin typeface="DM Sans" pitchFamily="2" charset="77"/>
              </a:rPr>
              <a:t>Les comédiens et comédiennes jouent le même personnage depuis maintenant 7 ans.</a:t>
            </a:r>
          </a:p>
          <a:p>
            <a:endParaRPr lang="fr-FR" sz="2900" dirty="0">
              <a:solidFill>
                <a:srgbClr val="8745D7"/>
              </a:solidFill>
            </a:endParaRPr>
          </a:p>
          <a:p>
            <a:endParaRPr lang="fr-FR" sz="4000" dirty="0">
              <a:solidFill>
                <a:srgbClr val="8745D7"/>
              </a:solidFill>
            </a:endParaRPr>
          </a:p>
          <a:p>
            <a:endParaRPr lang="fr-FR" sz="4000" dirty="0">
              <a:solidFill>
                <a:srgbClr val="8745D7"/>
              </a:solidFill>
            </a:endParaRPr>
          </a:p>
          <a:p>
            <a:endParaRPr lang="fr-FR" sz="4000" dirty="0">
              <a:solidFill>
                <a:srgbClr val="8745D7"/>
              </a:solidFill>
            </a:endParaRPr>
          </a:p>
          <a:p>
            <a:endParaRPr lang="fr-FR" sz="4000" dirty="0">
              <a:solidFill>
                <a:srgbClr val="8745D7"/>
              </a:solidFill>
            </a:endParaRP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Arial" panose="020B0604020202020204" pitchFamily="34" charset="0"/>
                <a:cs typeface="Arial" panose="020B0604020202020204" pitchFamily="34" charset="0"/>
              </a:rPr>
              <a:t>Le </a:t>
            </a:r>
            <a:r>
              <a:rPr lang="fr-FR" sz="6000" dirty="0">
                <a:solidFill>
                  <a:srgbClr val="8745D7"/>
                </a:solidFill>
                <a:latin typeface="DM Sans" pitchFamily="2" charset="77"/>
                <a:cs typeface="Arial" panose="020B0604020202020204" pitchFamily="34" charset="0"/>
              </a:rPr>
              <a:t>jeu</a:t>
            </a:r>
            <a:r>
              <a:rPr lang="fr-FR" sz="6000" dirty="0">
                <a:solidFill>
                  <a:srgbClr val="8745D7"/>
                </a:solidFill>
                <a:latin typeface="Arial" panose="020B0604020202020204" pitchFamily="34" charset="0"/>
                <a:cs typeface="Arial" panose="020B0604020202020204" pitchFamily="34" charset="0"/>
              </a:rPr>
              <a:t> masqué</a:t>
            </a:r>
            <a:endParaRPr lang="fr-FR" sz="6000" dirty="0">
              <a:solidFill>
                <a:srgbClr val="8745D7"/>
              </a:solidFill>
            </a:endParaRPr>
          </a:p>
        </p:txBody>
      </p:sp>
    </p:spTree>
    <p:extLst>
      <p:ext uri="{BB962C8B-B14F-4D97-AF65-F5344CB8AC3E}">
        <p14:creationId xmlns:p14="http://schemas.microsoft.com/office/powerpoint/2010/main" val="33532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0" y="1151243"/>
            <a:ext cx="8863013" cy="1077218"/>
          </a:xfrm>
          <a:prstGeom prst="rect">
            <a:avLst/>
          </a:prstGeom>
          <a:noFill/>
        </p:spPr>
        <p:txBody>
          <a:bodyPr wrap="square" rtlCol="0">
            <a:spAutoFit/>
          </a:bodyPr>
          <a:lstStyle/>
          <a:p>
            <a:pPr algn="just"/>
            <a:r>
              <a:rPr lang="fr-FR" sz="3200" dirty="0">
                <a:solidFill>
                  <a:srgbClr val="8745D7"/>
                </a:solidFill>
                <a:latin typeface="DM Sans" pitchFamily="2" charset="77"/>
              </a:rPr>
              <a:t>En équipe, essayez de faire la fiche de personnage des quatre masques suivant.</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Le jeu masqué</a:t>
            </a:r>
            <a:endParaRPr lang="fr-FR" sz="6000" dirty="0">
              <a:solidFill>
                <a:srgbClr val="8745D7"/>
              </a:solidFill>
              <a:latin typeface="DM Sans" pitchFamily="2" charset="77"/>
            </a:endParaRPr>
          </a:p>
        </p:txBody>
      </p:sp>
      <p:sp>
        <p:nvSpPr>
          <p:cNvPr id="3" name="ZoneTexte 2">
            <a:extLst>
              <a:ext uri="{FF2B5EF4-FFF2-40B4-BE49-F238E27FC236}">
                <a16:creationId xmlns:a16="http://schemas.microsoft.com/office/drawing/2014/main" id="{0E7192A3-77D3-EAE5-590F-3F6BBF856C22}"/>
              </a:ext>
            </a:extLst>
          </p:cNvPr>
          <p:cNvSpPr txBox="1"/>
          <p:nvPr/>
        </p:nvSpPr>
        <p:spPr>
          <a:xfrm>
            <a:off x="3252786" y="3429000"/>
            <a:ext cx="6748463" cy="1323439"/>
          </a:xfrm>
          <a:prstGeom prst="rect">
            <a:avLst/>
          </a:prstGeom>
          <a:noFill/>
        </p:spPr>
        <p:txBody>
          <a:bodyPr wrap="square" rtlCol="0">
            <a:spAutoFit/>
          </a:bodyPr>
          <a:lstStyle/>
          <a:p>
            <a:pPr algn="just"/>
            <a:r>
              <a:rPr lang="fr-FR" sz="2000" dirty="0">
                <a:solidFill>
                  <a:srgbClr val="8745D7"/>
                </a:solidFill>
                <a:latin typeface="DM Sans" pitchFamily="2" charset="77"/>
              </a:rPr>
              <a:t>*Pour répondre aux questions de la fiche de personnage, observez attentivement les différents éléments des photos. </a:t>
            </a:r>
          </a:p>
          <a:p>
            <a:pPr algn="just"/>
            <a:r>
              <a:rPr lang="fr-FR" sz="2000" dirty="0">
                <a:solidFill>
                  <a:srgbClr val="8745D7"/>
                </a:solidFill>
                <a:latin typeface="DM Sans" pitchFamily="2" charset="77"/>
              </a:rPr>
              <a:t>→ regard, traits du masque, costume, cheveux, etc.</a:t>
            </a:r>
          </a:p>
        </p:txBody>
      </p:sp>
    </p:spTree>
    <p:extLst>
      <p:ext uri="{BB962C8B-B14F-4D97-AF65-F5344CB8AC3E}">
        <p14:creationId xmlns:p14="http://schemas.microsoft.com/office/powerpoint/2010/main" val="160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46F245-4526-A278-B41B-20B86A1BEE4D}"/>
              </a:ext>
            </a:extLst>
          </p:cNvPr>
          <p:cNvPicPr>
            <a:picLocks noChangeAspect="1"/>
          </p:cNvPicPr>
          <p:nvPr/>
        </p:nvPicPr>
        <p:blipFill>
          <a:blip r:embed="rId2"/>
          <a:stretch>
            <a:fillRect/>
          </a:stretch>
        </p:blipFill>
        <p:spPr>
          <a:xfrm>
            <a:off x="6096000" y="-743605"/>
            <a:ext cx="4001275" cy="5176851"/>
          </a:xfrm>
          <a:prstGeom prst="rect">
            <a:avLst/>
          </a:prstGeom>
        </p:spPr>
      </p:pic>
      <p:pic>
        <p:nvPicPr>
          <p:cNvPr id="5" name="Image 4">
            <a:extLst>
              <a:ext uri="{FF2B5EF4-FFF2-40B4-BE49-F238E27FC236}">
                <a16:creationId xmlns:a16="http://schemas.microsoft.com/office/drawing/2014/main" id="{EE401F80-9898-81C6-1E20-C094147D7540}"/>
              </a:ext>
            </a:extLst>
          </p:cNvPr>
          <p:cNvPicPr>
            <a:picLocks noChangeAspect="1"/>
          </p:cNvPicPr>
          <p:nvPr/>
        </p:nvPicPr>
        <p:blipFill>
          <a:blip r:embed="rId3"/>
          <a:stretch>
            <a:fillRect/>
          </a:stretch>
        </p:blipFill>
        <p:spPr>
          <a:xfrm>
            <a:off x="444900" y="-2146829"/>
            <a:ext cx="4001274" cy="5176850"/>
          </a:xfrm>
          <a:prstGeom prst="rect">
            <a:avLst/>
          </a:prstGeom>
        </p:spPr>
      </p:pic>
      <p:pic>
        <p:nvPicPr>
          <p:cNvPr id="6" name="Image 5">
            <a:extLst>
              <a:ext uri="{FF2B5EF4-FFF2-40B4-BE49-F238E27FC236}">
                <a16:creationId xmlns:a16="http://schemas.microsoft.com/office/drawing/2014/main" id="{9CF0B43C-CB80-0E84-C87F-A59F1B8222BC}"/>
              </a:ext>
            </a:extLst>
          </p:cNvPr>
          <p:cNvPicPr>
            <a:picLocks noChangeAspect="1"/>
          </p:cNvPicPr>
          <p:nvPr/>
        </p:nvPicPr>
        <p:blipFill>
          <a:blip r:embed="rId4"/>
          <a:stretch>
            <a:fillRect/>
          </a:stretch>
        </p:blipFill>
        <p:spPr>
          <a:xfrm>
            <a:off x="3201924" y="441596"/>
            <a:ext cx="3823483" cy="4946824"/>
          </a:xfrm>
          <a:prstGeom prst="rect">
            <a:avLst/>
          </a:prstGeom>
        </p:spPr>
      </p:pic>
      <p:pic>
        <p:nvPicPr>
          <p:cNvPr id="7" name="Image 6">
            <a:extLst>
              <a:ext uri="{FF2B5EF4-FFF2-40B4-BE49-F238E27FC236}">
                <a16:creationId xmlns:a16="http://schemas.microsoft.com/office/drawing/2014/main" id="{4E0CF4B3-3F7E-5A70-D860-F1E14F8E1C32}"/>
              </a:ext>
            </a:extLst>
          </p:cNvPr>
          <p:cNvPicPr>
            <a:picLocks noChangeAspect="1"/>
          </p:cNvPicPr>
          <p:nvPr/>
        </p:nvPicPr>
        <p:blipFill>
          <a:blip r:embed="rId5"/>
          <a:stretch>
            <a:fillRect/>
          </a:stretch>
        </p:blipFill>
        <p:spPr>
          <a:xfrm>
            <a:off x="8352281" y="1151243"/>
            <a:ext cx="4410848" cy="5706757"/>
          </a:xfrm>
          <a:prstGeom prst="rect">
            <a:avLst/>
          </a:prstGeom>
        </p:spPr>
      </p:pic>
      <p:sp>
        <p:nvSpPr>
          <p:cNvPr id="12" name="ZoneTexte 11">
            <a:extLst>
              <a:ext uri="{FF2B5EF4-FFF2-40B4-BE49-F238E27FC236}">
                <a16:creationId xmlns:a16="http://schemas.microsoft.com/office/drawing/2014/main" id="{F7F9B9F4-8DF7-6059-3476-C3204BFE18F5}"/>
              </a:ext>
            </a:extLst>
          </p:cNvPr>
          <p:cNvSpPr txBox="1"/>
          <p:nvPr/>
        </p:nvSpPr>
        <p:spPr>
          <a:xfrm>
            <a:off x="0" y="3297575"/>
            <a:ext cx="6748463" cy="3724096"/>
          </a:xfrm>
          <a:prstGeom prst="rect">
            <a:avLst/>
          </a:prstGeom>
          <a:noFill/>
        </p:spPr>
        <p:txBody>
          <a:bodyPr wrap="square" rtlCol="0">
            <a:spAutoFit/>
          </a:bodyPr>
          <a:lstStyle/>
          <a:p>
            <a:pPr marL="571500" indent="-571500">
              <a:buFontTx/>
              <a:buChar char="-"/>
            </a:pPr>
            <a:r>
              <a:rPr lang="fr-FR" dirty="0">
                <a:solidFill>
                  <a:srgbClr val="8745D7"/>
                </a:solidFill>
                <a:latin typeface="DM Sans" pitchFamily="2" charset="77"/>
              </a:rPr>
              <a:t>Nom</a:t>
            </a:r>
          </a:p>
          <a:p>
            <a:pPr marL="571500" indent="-571500">
              <a:buFontTx/>
              <a:buChar char="-"/>
            </a:pPr>
            <a:r>
              <a:rPr lang="fr-FR" dirty="0">
                <a:solidFill>
                  <a:srgbClr val="8745D7"/>
                </a:solidFill>
                <a:latin typeface="DM Sans" pitchFamily="2" charset="77"/>
              </a:rPr>
              <a:t>Âge</a:t>
            </a:r>
          </a:p>
          <a:p>
            <a:pPr marL="571500" indent="-571500">
              <a:buFontTx/>
              <a:buChar char="-"/>
            </a:pPr>
            <a:r>
              <a:rPr lang="fr-FR" dirty="0">
                <a:solidFill>
                  <a:srgbClr val="8745D7"/>
                </a:solidFill>
                <a:latin typeface="DM Sans" pitchFamily="2" charset="77"/>
              </a:rPr>
              <a:t>Métier</a:t>
            </a:r>
          </a:p>
          <a:p>
            <a:pPr marL="571500" indent="-571500">
              <a:buFontTx/>
              <a:buChar char="-"/>
            </a:pPr>
            <a:r>
              <a:rPr lang="fr-FR" dirty="0">
                <a:solidFill>
                  <a:srgbClr val="8745D7"/>
                </a:solidFill>
                <a:latin typeface="DM Sans" pitchFamily="2" charset="77"/>
              </a:rPr>
              <a:t>Qualité</a:t>
            </a:r>
          </a:p>
          <a:p>
            <a:pPr marL="571500" indent="-571500">
              <a:buFontTx/>
              <a:buChar char="-"/>
            </a:pPr>
            <a:r>
              <a:rPr lang="fr-FR" dirty="0">
                <a:solidFill>
                  <a:srgbClr val="8745D7"/>
                </a:solidFill>
                <a:latin typeface="DM Sans" pitchFamily="2" charset="77"/>
              </a:rPr>
              <a:t>Défaut</a:t>
            </a:r>
          </a:p>
          <a:p>
            <a:pPr marL="571500" indent="-571500">
              <a:buFontTx/>
              <a:buChar char="-"/>
            </a:pPr>
            <a:r>
              <a:rPr lang="fr-FR" dirty="0">
                <a:solidFill>
                  <a:srgbClr val="8745D7"/>
                </a:solidFill>
                <a:latin typeface="DM Sans" pitchFamily="2" charset="77"/>
              </a:rPr>
              <a:t>Famille</a:t>
            </a:r>
          </a:p>
          <a:p>
            <a:pPr marL="571500" indent="-571500">
              <a:buFontTx/>
              <a:buChar char="-"/>
            </a:pPr>
            <a:r>
              <a:rPr lang="fr-FR" dirty="0">
                <a:solidFill>
                  <a:srgbClr val="8745D7"/>
                </a:solidFill>
                <a:latin typeface="DM Sans" pitchFamily="2" charset="77"/>
              </a:rPr>
              <a:t>Phrase préférée</a:t>
            </a:r>
          </a:p>
          <a:p>
            <a:pPr marL="571500" indent="-571500">
              <a:buFontTx/>
              <a:buChar char="-"/>
            </a:pPr>
            <a:r>
              <a:rPr lang="fr-FR" dirty="0">
                <a:solidFill>
                  <a:srgbClr val="8745D7"/>
                </a:solidFill>
                <a:latin typeface="DM Sans" pitchFamily="2" charset="77"/>
              </a:rPr>
              <a:t>Repas préféré</a:t>
            </a:r>
          </a:p>
          <a:p>
            <a:pPr marL="571500" indent="-571500">
              <a:buFontTx/>
              <a:buChar char="-"/>
            </a:pPr>
            <a:r>
              <a:rPr lang="fr-FR" dirty="0">
                <a:solidFill>
                  <a:srgbClr val="8745D7"/>
                </a:solidFill>
                <a:latin typeface="DM Sans" pitchFamily="2" charset="77"/>
              </a:rPr>
              <a:t>Son pseudonyme sur les réseaux sociaux serait…</a:t>
            </a:r>
          </a:p>
          <a:p>
            <a:pPr marL="571500" indent="-571500">
              <a:buFontTx/>
              <a:buChar char="-"/>
            </a:pPr>
            <a:r>
              <a:rPr lang="fr-FR" dirty="0">
                <a:solidFill>
                  <a:srgbClr val="8745D7"/>
                </a:solidFill>
                <a:latin typeface="DM Sans" pitchFamily="2" charset="77"/>
              </a:rPr>
              <a:t>Si ce personnage était une ville, il serait…</a:t>
            </a:r>
          </a:p>
          <a:p>
            <a:pPr marL="571500" indent="-571500">
              <a:buFontTx/>
              <a:buChar char="-"/>
            </a:pPr>
            <a:r>
              <a:rPr lang="fr-FR" dirty="0">
                <a:solidFill>
                  <a:srgbClr val="8745D7"/>
                </a:solidFill>
                <a:latin typeface="DM Sans" pitchFamily="2" charset="77"/>
              </a:rPr>
              <a:t>Si ce personnage était un objet, il serait…</a:t>
            </a:r>
          </a:p>
          <a:p>
            <a:pPr marL="571500" indent="-571500">
              <a:buFontTx/>
              <a:buChar char="-"/>
            </a:pPr>
            <a:r>
              <a:rPr lang="fr-FR" dirty="0">
                <a:solidFill>
                  <a:srgbClr val="8745D7"/>
                </a:solidFill>
                <a:latin typeface="DM Sans" pitchFamily="2" charset="77"/>
              </a:rPr>
              <a:t>Si ce personnage s’impliquait dans une cause, ce serait…</a:t>
            </a:r>
          </a:p>
          <a:p>
            <a:pPr marL="571500" indent="-571500">
              <a:buFontTx/>
              <a:buChar char="-"/>
            </a:pPr>
            <a:endParaRPr lang="fr-FR" sz="2000" dirty="0">
              <a:solidFill>
                <a:srgbClr val="8745D7"/>
              </a:solidFill>
            </a:endParaRPr>
          </a:p>
        </p:txBody>
      </p:sp>
    </p:spTree>
    <p:extLst>
      <p:ext uri="{BB962C8B-B14F-4D97-AF65-F5344CB8AC3E}">
        <p14:creationId xmlns:p14="http://schemas.microsoft.com/office/powerpoint/2010/main" val="101386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238125" y="1779893"/>
            <a:ext cx="9164955" cy="1077218"/>
          </a:xfrm>
          <a:prstGeom prst="rect">
            <a:avLst/>
          </a:prstGeom>
          <a:noFill/>
        </p:spPr>
        <p:txBody>
          <a:bodyPr wrap="square" rtlCol="0">
            <a:spAutoFit/>
          </a:bodyPr>
          <a:lstStyle/>
          <a:p>
            <a:pPr algn="just"/>
            <a:r>
              <a:rPr lang="fr-FR" sz="3200" dirty="0">
                <a:solidFill>
                  <a:srgbClr val="8745D7"/>
                </a:solidFill>
                <a:latin typeface="DM Sans" pitchFamily="2" charset="77"/>
              </a:rPr>
              <a:t>En grand groupe, partagez vos réponses, voyez ce qui se ressemble d’une équipe à l’autre. </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Le jeu masqué</a:t>
            </a:r>
            <a:endParaRPr lang="fr-FR" sz="6000" dirty="0">
              <a:solidFill>
                <a:srgbClr val="8745D7"/>
              </a:solidFill>
              <a:latin typeface="DM Sans" pitchFamily="2" charset="77"/>
            </a:endParaRPr>
          </a:p>
        </p:txBody>
      </p:sp>
    </p:spTree>
    <p:extLst>
      <p:ext uri="{BB962C8B-B14F-4D97-AF65-F5344CB8AC3E}">
        <p14:creationId xmlns:p14="http://schemas.microsoft.com/office/powerpoint/2010/main" val="2962445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209550" y="1151243"/>
            <a:ext cx="8863013" cy="584775"/>
          </a:xfrm>
          <a:prstGeom prst="rect">
            <a:avLst/>
          </a:prstGeom>
          <a:noFill/>
        </p:spPr>
        <p:txBody>
          <a:bodyPr wrap="square" rtlCol="0">
            <a:spAutoFit/>
          </a:bodyPr>
          <a:lstStyle/>
          <a:p>
            <a:r>
              <a:rPr lang="fr-FR" sz="3200" dirty="0">
                <a:solidFill>
                  <a:srgbClr val="8745D7"/>
                </a:solidFill>
                <a:latin typeface="DM Sans" pitchFamily="2" charset="77"/>
              </a:rPr>
              <a:t>Voici les définitions réelles des personnages.</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Arial" panose="020B0604020202020204" pitchFamily="34" charset="0"/>
                <a:cs typeface="Arial" panose="020B0604020202020204" pitchFamily="34" charset="0"/>
              </a:rPr>
              <a:t>Le jeu masqué</a:t>
            </a:r>
            <a:endParaRPr lang="fr-FR" sz="6000" dirty="0">
              <a:solidFill>
                <a:srgbClr val="8745D7"/>
              </a:solidFill>
            </a:endParaRPr>
          </a:p>
        </p:txBody>
      </p:sp>
      <p:pic>
        <p:nvPicPr>
          <p:cNvPr id="3" name="Image 2">
            <a:extLst>
              <a:ext uri="{FF2B5EF4-FFF2-40B4-BE49-F238E27FC236}">
                <a16:creationId xmlns:a16="http://schemas.microsoft.com/office/drawing/2014/main" id="{23F3BD33-DBFC-F775-59F3-01728FB14EBE}"/>
              </a:ext>
            </a:extLst>
          </p:cNvPr>
          <p:cNvPicPr>
            <a:picLocks noChangeAspect="1"/>
          </p:cNvPicPr>
          <p:nvPr/>
        </p:nvPicPr>
        <p:blipFill>
          <a:blip r:embed="rId2"/>
          <a:stretch>
            <a:fillRect/>
          </a:stretch>
        </p:blipFill>
        <p:spPr>
          <a:xfrm>
            <a:off x="6861173" y="285750"/>
            <a:ext cx="5079802" cy="6572250"/>
          </a:xfrm>
          <a:prstGeom prst="rect">
            <a:avLst/>
          </a:prstGeom>
        </p:spPr>
      </p:pic>
      <p:sp>
        <p:nvSpPr>
          <p:cNvPr id="4" name="ZoneTexte 3">
            <a:extLst>
              <a:ext uri="{FF2B5EF4-FFF2-40B4-BE49-F238E27FC236}">
                <a16:creationId xmlns:a16="http://schemas.microsoft.com/office/drawing/2014/main" id="{B3936DC8-4796-EDF7-B670-06A2A95CEFD9}"/>
              </a:ext>
            </a:extLst>
          </p:cNvPr>
          <p:cNvSpPr txBox="1"/>
          <p:nvPr/>
        </p:nvSpPr>
        <p:spPr>
          <a:xfrm>
            <a:off x="922264" y="2751681"/>
            <a:ext cx="6400598" cy="2308324"/>
          </a:xfrm>
          <a:prstGeom prst="rect">
            <a:avLst/>
          </a:prstGeom>
          <a:noFill/>
        </p:spPr>
        <p:txBody>
          <a:bodyPr wrap="square">
            <a:spAutoFit/>
          </a:bodyPr>
          <a:lstStyle/>
          <a:p>
            <a:pPr algn="just"/>
            <a:r>
              <a:rPr lang="fr-CA" sz="2400" b="1" i="0" dirty="0">
                <a:solidFill>
                  <a:srgbClr val="8745D7"/>
                </a:solidFill>
                <a:effectLst/>
                <a:latin typeface="DM Sans" pitchFamily="2" charset="77"/>
              </a:rPr>
              <a:t>La Gercée</a:t>
            </a:r>
            <a:r>
              <a:rPr lang="fr-CA" sz="2400" b="0" i="0" dirty="0">
                <a:solidFill>
                  <a:srgbClr val="8745D7"/>
                </a:solidFill>
                <a:effectLst/>
                <a:latin typeface="DM Sans" pitchFamily="2" charset="77"/>
              </a:rPr>
              <a:t> est une vieille dame riche et narcissique qui a peur de vieillir. Obsédée par la beauté et la jeunesse, elle a promis sa fortune à quiconque réussirait à la rendre immortelle. À 120 ans, elle est terrorisée par la mort.</a:t>
            </a:r>
            <a:endParaRPr lang="fr-FR" sz="2400" dirty="0">
              <a:solidFill>
                <a:srgbClr val="8745D7"/>
              </a:solidFill>
              <a:latin typeface="DM Sans" pitchFamily="2" charset="77"/>
            </a:endParaRPr>
          </a:p>
        </p:txBody>
      </p:sp>
    </p:spTree>
    <p:extLst>
      <p:ext uri="{BB962C8B-B14F-4D97-AF65-F5344CB8AC3E}">
        <p14:creationId xmlns:p14="http://schemas.microsoft.com/office/powerpoint/2010/main" val="196395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2E4"/>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C52841B-BC33-9622-A0DF-F853915F99D2}"/>
              </a:ext>
            </a:extLst>
          </p:cNvPr>
          <p:cNvSpPr txBox="1"/>
          <p:nvPr/>
        </p:nvSpPr>
        <p:spPr>
          <a:xfrm>
            <a:off x="209550" y="1151243"/>
            <a:ext cx="8863013" cy="584775"/>
          </a:xfrm>
          <a:prstGeom prst="rect">
            <a:avLst/>
          </a:prstGeom>
          <a:noFill/>
        </p:spPr>
        <p:txBody>
          <a:bodyPr wrap="square" rtlCol="0">
            <a:spAutoFit/>
          </a:bodyPr>
          <a:lstStyle/>
          <a:p>
            <a:r>
              <a:rPr lang="fr-FR" sz="3200" dirty="0">
                <a:solidFill>
                  <a:srgbClr val="8745D7"/>
                </a:solidFill>
                <a:latin typeface="DM Sans" pitchFamily="2" charset="77"/>
              </a:rPr>
              <a:t>Voici les définitions réelles des personnages.</a:t>
            </a:r>
          </a:p>
        </p:txBody>
      </p:sp>
      <p:sp>
        <p:nvSpPr>
          <p:cNvPr id="2" name="ZoneTexte 1">
            <a:extLst>
              <a:ext uri="{FF2B5EF4-FFF2-40B4-BE49-F238E27FC236}">
                <a16:creationId xmlns:a16="http://schemas.microsoft.com/office/drawing/2014/main" id="{C36F1BF6-30DC-B706-8739-E4E9D214952B}"/>
              </a:ext>
            </a:extLst>
          </p:cNvPr>
          <p:cNvSpPr txBox="1"/>
          <p:nvPr/>
        </p:nvSpPr>
        <p:spPr>
          <a:xfrm>
            <a:off x="6786562" y="135580"/>
            <a:ext cx="5405438" cy="1015663"/>
          </a:xfrm>
          <a:prstGeom prst="rect">
            <a:avLst/>
          </a:prstGeom>
          <a:noFill/>
        </p:spPr>
        <p:txBody>
          <a:bodyPr wrap="square" rtlCol="0">
            <a:spAutoFit/>
          </a:bodyPr>
          <a:lstStyle/>
          <a:p>
            <a:pPr algn="ctr"/>
            <a:r>
              <a:rPr lang="fr-FR" sz="6000" dirty="0">
                <a:solidFill>
                  <a:srgbClr val="8745D7"/>
                </a:solidFill>
                <a:latin typeface="DM Sans" pitchFamily="2" charset="77"/>
                <a:cs typeface="Arial" panose="020B0604020202020204" pitchFamily="34" charset="0"/>
              </a:rPr>
              <a:t>Le jeu masqué</a:t>
            </a:r>
            <a:endParaRPr lang="fr-FR" sz="6000" dirty="0">
              <a:solidFill>
                <a:srgbClr val="8745D7"/>
              </a:solidFill>
              <a:latin typeface="DM Sans" pitchFamily="2" charset="77"/>
            </a:endParaRPr>
          </a:p>
        </p:txBody>
      </p:sp>
      <p:pic>
        <p:nvPicPr>
          <p:cNvPr id="4" name="Image 3">
            <a:extLst>
              <a:ext uri="{FF2B5EF4-FFF2-40B4-BE49-F238E27FC236}">
                <a16:creationId xmlns:a16="http://schemas.microsoft.com/office/drawing/2014/main" id="{51B12766-7661-FC28-E7F5-4D72C5A6C19D}"/>
              </a:ext>
            </a:extLst>
          </p:cNvPr>
          <p:cNvPicPr>
            <a:picLocks noChangeAspect="1"/>
          </p:cNvPicPr>
          <p:nvPr/>
        </p:nvPicPr>
        <p:blipFill>
          <a:blip r:embed="rId2"/>
          <a:stretch>
            <a:fillRect/>
          </a:stretch>
        </p:blipFill>
        <p:spPr>
          <a:xfrm>
            <a:off x="7572376" y="1521016"/>
            <a:ext cx="4125044" cy="5336984"/>
          </a:xfrm>
          <a:prstGeom prst="rect">
            <a:avLst/>
          </a:prstGeom>
        </p:spPr>
      </p:pic>
      <p:sp>
        <p:nvSpPr>
          <p:cNvPr id="6" name="ZoneTexte 5">
            <a:extLst>
              <a:ext uri="{FF2B5EF4-FFF2-40B4-BE49-F238E27FC236}">
                <a16:creationId xmlns:a16="http://schemas.microsoft.com/office/drawing/2014/main" id="{B7FB43E9-47FE-2974-7388-61CB38B79889}"/>
              </a:ext>
            </a:extLst>
          </p:cNvPr>
          <p:cNvSpPr txBox="1"/>
          <p:nvPr/>
        </p:nvSpPr>
        <p:spPr>
          <a:xfrm>
            <a:off x="1526381" y="2751681"/>
            <a:ext cx="6229350" cy="2677656"/>
          </a:xfrm>
          <a:prstGeom prst="rect">
            <a:avLst/>
          </a:prstGeom>
          <a:noFill/>
        </p:spPr>
        <p:txBody>
          <a:bodyPr wrap="square">
            <a:spAutoFit/>
          </a:bodyPr>
          <a:lstStyle/>
          <a:p>
            <a:pPr algn="just"/>
            <a:r>
              <a:rPr lang="fr-CA" sz="2400" b="0" i="0" dirty="0">
                <a:solidFill>
                  <a:srgbClr val="8745D7"/>
                </a:solidFill>
                <a:effectLst/>
                <a:latin typeface="DM Sans" pitchFamily="2" charset="77"/>
              </a:rPr>
              <a:t>Simple, naïf et attachant, </a:t>
            </a:r>
            <a:r>
              <a:rPr lang="fr-CA" sz="2400" b="1" i="0" dirty="0">
                <a:solidFill>
                  <a:srgbClr val="8745D7"/>
                </a:solidFill>
                <a:effectLst/>
                <a:latin typeface="DM Sans" pitchFamily="2" charset="77"/>
              </a:rPr>
              <a:t>Gilles</a:t>
            </a:r>
            <a:r>
              <a:rPr lang="fr-CA" sz="2400" b="0" i="0" dirty="0">
                <a:solidFill>
                  <a:srgbClr val="8745D7"/>
                </a:solidFill>
                <a:effectLst/>
                <a:latin typeface="DM Sans" pitchFamily="2" charset="77"/>
              </a:rPr>
              <a:t> ne manque pas une occasion de faire une blague. Son désir d’être aimé l’incite à suivre ses amis dans n’importe quelle aventure. Il est profondément amoureux de La Gercée. Généreux et sans malice, il donnerait son bras à un inconnu si ça pouvait l’aider. </a:t>
            </a:r>
            <a:endParaRPr lang="fr-FR" sz="2400" dirty="0">
              <a:solidFill>
                <a:srgbClr val="8745D7"/>
              </a:solidFill>
              <a:latin typeface="DM Sans" pitchFamily="2" charset="77"/>
            </a:endParaRPr>
          </a:p>
        </p:txBody>
      </p:sp>
    </p:spTree>
    <p:extLst>
      <p:ext uri="{BB962C8B-B14F-4D97-AF65-F5344CB8AC3E}">
        <p14:creationId xmlns:p14="http://schemas.microsoft.com/office/powerpoint/2010/main" val="1649592824"/>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988</Words>
  <Application>Microsoft Macintosh PowerPoint</Application>
  <PresentationFormat>Grand écran</PresentationFormat>
  <Paragraphs>107</Paragraphs>
  <Slides>19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Calibri Light</vt:lpstr>
      <vt:lpstr>DM Sans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Rosalie Dell'Aniello</dc:creator>
  <cp:lastModifiedBy>Melissa Lopez Castillo</cp:lastModifiedBy>
  <cp:revision>7</cp:revision>
  <dcterms:created xsi:type="dcterms:W3CDTF">2022-10-25T17:16:33Z</dcterms:created>
  <dcterms:modified xsi:type="dcterms:W3CDTF">2022-11-02T17:05:27Z</dcterms:modified>
</cp:coreProperties>
</file>